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88" r:id="rId2"/>
    <p:sldId id="284" r:id="rId3"/>
    <p:sldId id="391" r:id="rId4"/>
    <p:sldId id="487" r:id="rId5"/>
    <p:sldId id="460" r:id="rId6"/>
    <p:sldId id="459" r:id="rId7"/>
    <p:sldId id="485" r:id="rId8"/>
    <p:sldId id="478" r:id="rId9"/>
    <p:sldId id="486" r:id="rId10"/>
    <p:sldId id="480" r:id="rId11"/>
    <p:sldId id="481" r:id="rId12"/>
    <p:sldId id="482" r:id="rId13"/>
    <p:sldId id="483" r:id="rId14"/>
    <p:sldId id="489"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26"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548" r:id="rId73"/>
    <p:sldId id="549" r:id="rId74"/>
    <p:sldId id="550" r:id="rId75"/>
    <p:sldId id="551" r:id="rId76"/>
    <p:sldId id="552" r:id="rId77"/>
    <p:sldId id="553" r:id="rId78"/>
    <p:sldId id="554" r:id="rId79"/>
    <p:sldId id="555" r:id="rId80"/>
    <p:sldId id="556" r:id="rId81"/>
    <p:sldId id="557" r:id="rId82"/>
    <p:sldId id="558" r:id="rId83"/>
    <p:sldId id="559" r:id="rId84"/>
    <p:sldId id="560" r:id="rId85"/>
    <p:sldId id="56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46" d="100"/>
          <a:sy n="46" d="100"/>
        </p:scale>
        <p:origin x="11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932D4-92CC-42E0-8D52-F46FC4FDEBC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253A992-CDCB-4746-BBE2-6AE478CAD93A}">
      <dgm:prSet phldrT="[Text]">
        <dgm:style>
          <a:lnRef idx="1">
            <a:schemeClr val="accent6"/>
          </a:lnRef>
          <a:fillRef idx="2">
            <a:schemeClr val="accent6"/>
          </a:fillRef>
          <a:effectRef idx="1">
            <a:schemeClr val="accent6"/>
          </a:effectRef>
          <a:fontRef idx="minor">
            <a:schemeClr val="dk1"/>
          </a:fontRef>
        </dgm:style>
      </dgm:prSet>
      <dgm:spPr/>
      <dgm:t>
        <a:bodyPr/>
        <a:lstStyle/>
        <a:p>
          <a:r>
            <a:rPr lang="fa-IR" u="sng" dirty="0" smtClean="0">
              <a:solidFill>
                <a:srgbClr val="FF0000"/>
              </a:solidFill>
              <a:cs typeface="B Titr" panose="00000700000000000000" pitchFamily="2" charset="-78"/>
            </a:rPr>
            <a:t>عنوان؟</a:t>
          </a:r>
          <a:endParaRPr lang="en-US" u="sng" dirty="0">
            <a:solidFill>
              <a:srgbClr val="FF0000"/>
            </a:solidFill>
            <a:cs typeface="B Titr" panose="00000700000000000000" pitchFamily="2" charset="-78"/>
          </a:endParaRPr>
        </a:p>
      </dgm:t>
    </dgm:pt>
    <dgm:pt modelId="{1102EEAF-0C46-456E-AA94-36E933099912}" type="parTrans" cxnId="{E9E7D9C3-9050-4281-87C3-23255D77AFB4}">
      <dgm:prSet/>
      <dgm:spPr/>
      <dgm:t>
        <a:bodyPr/>
        <a:lstStyle/>
        <a:p>
          <a:endParaRPr lang="en-US"/>
        </a:p>
      </dgm:t>
    </dgm:pt>
    <dgm:pt modelId="{0CBFBF1A-4389-45D1-9CB5-360CDA46F994}" type="sibTrans" cxnId="{E9E7D9C3-9050-4281-87C3-23255D77AFB4}">
      <dgm:prSet/>
      <dgm:spPr/>
      <dgm:t>
        <a:bodyPr/>
        <a:lstStyle/>
        <a:p>
          <a:endParaRPr lang="en-US"/>
        </a:p>
      </dgm:t>
    </dgm:pt>
    <dgm:pt modelId="{F6993CA0-B407-4970-AB2D-AB3586E0389C}">
      <dgm:prSet phldrT="[Text]">
        <dgm:style>
          <a:lnRef idx="1">
            <a:schemeClr val="accent5"/>
          </a:lnRef>
          <a:fillRef idx="2">
            <a:schemeClr val="accent5"/>
          </a:fillRef>
          <a:effectRef idx="1">
            <a:schemeClr val="accent5"/>
          </a:effectRef>
          <a:fontRef idx="minor">
            <a:schemeClr val="dk1"/>
          </a:fontRef>
        </dgm:style>
      </dgm:prSet>
      <dgm:spPr/>
      <dgm:t>
        <a:bodyPr/>
        <a:lstStyle/>
        <a:p>
          <a:r>
            <a:rPr lang="fa-IR" u="sng" dirty="0" smtClean="0">
              <a:solidFill>
                <a:srgbClr val="FF0000"/>
              </a:solidFill>
              <a:cs typeface="B Titr" panose="00000700000000000000" pitchFamily="2" charset="-78"/>
            </a:rPr>
            <a:t>نوع؟</a:t>
          </a:r>
          <a:endParaRPr lang="en-US" u="sng" dirty="0">
            <a:solidFill>
              <a:srgbClr val="FF0000"/>
            </a:solidFill>
            <a:cs typeface="B Titr" panose="00000700000000000000" pitchFamily="2" charset="-78"/>
          </a:endParaRPr>
        </a:p>
      </dgm:t>
    </dgm:pt>
    <dgm:pt modelId="{3304A630-5F5D-4516-BC10-B429DDF78EB0}" type="parTrans" cxnId="{411396C0-C7F6-4737-9AD4-7327181EB7CE}">
      <dgm:prSet/>
      <dgm:spPr/>
      <dgm:t>
        <a:bodyPr/>
        <a:lstStyle/>
        <a:p>
          <a:endParaRPr lang="en-US"/>
        </a:p>
      </dgm:t>
    </dgm:pt>
    <dgm:pt modelId="{490E0317-24ED-4E50-8F4D-37264DC78ECB}" type="sibTrans" cxnId="{411396C0-C7F6-4737-9AD4-7327181EB7CE}">
      <dgm:prSet/>
      <dgm:spPr/>
      <dgm:t>
        <a:bodyPr/>
        <a:lstStyle/>
        <a:p>
          <a:endParaRPr lang="en-US"/>
        </a:p>
      </dgm:t>
    </dgm:pt>
    <dgm:pt modelId="{78759390-9E5D-4D41-BDB4-216B116AC464}">
      <dgm:prSet phldrT="[Text]">
        <dgm:style>
          <a:lnRef idx="1">
            <a:schemeClr val="accent4"/>
          </a:lnRef>
          <a:fillRef idx="2">
            <a:schemeClr val="accent4"/>
          </a:fillRef>
          <a:effectRef idx="1">
            <a:schemeClr val="accent4"/>
          </a:effectRef>
          <a:fontRef idx="minor">
            <a:schemeClr val="dk1"/>
          </a:fontRef>
        </dgm:style>
      </dgm:prSet>
      <dgm:spPr/>
      <dgm:t>
        <a:bodyPr/>
        <a:lstStyle/>
        <a:p>
          <a:r>
            <a:rPr lang="fa-IR" u="sng" dirty="0" smtClean="0">
              <a:solidFill>
                <a:srgbClr val="FF0000"/>
              </a:solidFill>
              <a:cs typeface="B Titr" panose="00000700000000000000" pitchFamily="2" charset="-78"/>
            </a:rPr>
            <a:t>موقعیت؟</a:t>
          </a:r>
          <a:endParaRPr lang="en-US" u="sng" dirty="0">
            <a:solidFill>
              <a:srgbClr val="FF0000"/>
            </a:solidFill>
            <a:cs typeface="B Titr" panose="00000700000000000000" pitchFamily="2" charset="-78"/>
          </a:endParaRPr>
        </a:p>
      </dgm:t>
    </dgm:pt>
    <dgm:pt modelId="{DA83944A-7564-45FC-88FD-B230287EDFBD}" type="parTrans" cxnId="{67265138-058C-46B5-B48D-D8E16C3589BB}">
      <dgm:prSet/>
      <dgm:spPr/>
      <dgm:t>
        <a:bodyPr/>
        <a:lstStyle/>
        <a:p>
          <a:endParaRPr lang="en-US"/>
        </a:p>
      </dgm:t>
    </dgm:pt>
    <dgm:pt modelId="{35D158C1-183D-49EE-AC8A-C60C5D4F78BE}" type="sibTrans" cxnId="{67265138-058C-46B5-B48D-D8E16C3589BB}">
      <dgm:prSet/>
      <dgm:spPr/>
      <dgm:t>
        <a:bodyPr/>
        <a:lstStyle/>
        <a:p>
          <a:endParaRPr lang="en-US"/>
        </a:p>
      </dgm:t>
    </dgm:pt>
    <dgm:pt modelId="{CA74D2B4-22CA-4072-B7FE-D0A1EE4FE16F}">
      <dgm:prSet phldrT="[Text]">
        <dgm:style>
          <a:lnRef idx="1">
            <a:schemeClr val="accent3"/>
          </a:lnRef>
          <a:fillRef idx="2">
            <a:schemeClr val="accent3"/>
          </a:fillRef>
          <a:effectRef idx="1">
            <a:schemeClr val="accent3"/>
          </a:effectRef>
          <a:fontRef idx="minor">
            <a:schemeClr val="dk1"/>
          </a:fontRef>
        </dgm:style>
      </dgm:prSet>
      <dgm:spPr/>
      <dgm:t>
        <a:bodyPr/>
        <a:lstStyle/>
        <a:p>
          <a:r>
            <a:rPr lang="fa-IR" dirty="0" smtClean="0">
              <a:cs typeface="B Titr" panose="00000700000000000000" pitchFamily="2" charset="-78"/>
            </a:rPr>
            <a:t>مفهوم؟</a:t>
          </a:r>
          <a:endParaRPr lang="en-US" dirty="0">
            <a:cs typeface="B Titr" panose="00000700000000000000" pitchFamily="2" charset="-78"/>
          </a:endParaRPr>
        </a:p>
      </dgm:t>
    </dgm:pt>
    <dgm:pt modelId="{F9FA7A17-9D62-4648-8E70-43E643C09EAA}" type="parTrans" cxnId="{A291EC70-96ED-4F6D-B79E-B170525FCA95}">
      <dgm:prSet/>
      <dgm:spPr/>
      <dgm:t>
        <a:bodyPr/>
        <a:lstStyle/>
        <a:p>
          <a:endParaRPr lang="en-US"/>
        </a:p>
      </dgm:t>
    </dgm:pt>
    <dgm:pt modelId="{116FAAEF-3878-4A23-8BA2-B94CB7B7EA7D}" type="sibTrans" cxnId="{A291EC70-96ED-4F6D-B79E-B170525FCA95}">
      <dgm:prSet/>
      <dgm:spPr/>
      <dgm:t>
        <a:bodyPr/>
        <a:lstStyle/>
        <a:p>
          <a:endParaRPr lang="en-US"/>
        </a:p>
      </dgm:t>
    </dgm:pt>
    <dgm:pt modelId="{7F2927EE-8430-485D-B27F-0E4FBE93945D}">
      <dgm:prSet phldrT="[Tex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Titr" panose="00000700000000000000" pitchFamily="2" charset="-78"/>
            </a:rPr>
            <a:t>عناصر؟</a:t>
          </a:r>
          <a:endParaRPr lang="en-US" dirty="0">
            <a:cs typeface="B Titr" panose="00000700000000000000" pitchFamily="2" charset="-78"/>
          </a:endParaRPr>
        </a:p>
      </dgm:t>
    </dgm:pt>
    <dgm:pt modelId="{C5250072-B15C-4C86-9CFA-1DA74E882C02}" type="parTrans" cxnId="{3387757D-329F-4836-89B0-636EDEC4233A}">
      <dgm:prSet/>
      <dgm:spPr/>
      <dgm:t>
        <a:bodyPr/>
        <a:lstStyle/>
        <a:p>
          <a:endParaRPr lang="en-US"/>
        </a:p>
      </dgm:t>
    </dgm:pt>
    <dgm:pt modelId="{C66FDAF7-EA4C-4D44-8FB9-B41F675B499C}" type="sibTrans" cxnId="{3387757D-329F-4836-89B0-636EDEC4233A}">
      <dgm:prSet/>
      <dgm:spPr/>
      <dgm:t>
        <a:bodyPr/>
        <a:lstStyle/>
        <a:p>
          <a:endParaRPr lang="en-US"/>
        </a:p>
      </dgm:t>
    </dgm:pt>
    <dgm:pt modelId="{9E31E83E-BA87-4613-9EBB-74F1E4588D8F}">
      <dgm:prSet>
        <dgm:style>
          <a:lnRef idx="1">
            <a:schemeClr val="accent1"/>
          </a:lnRef>
          <a:fillRef idx="2">
            <a:schemeClr val="accent1"/>
          </a:fillRef>
          <a:effectRef idx="1">
            <a:schemeClr val="accent1"/>
          </a:effectRef>
          <a:fontRef idx="minor">
            <a:schemeClr val="dk1"/>
          </a:fontRef>
        </dgm:style>
      </dgm:prSet>
      <dgm:spPr/>
      <dgm:t>
        <a:bodyPr/>
        <a:lstStyle/>
        <a:p>
          <a:r>
            <a:rPr lang="fa-IR" dirty="0" smtClean="0">
              <a:cs typeface="B Titr" panose="00000700000000000000" pitchFamily="2" charset="-78"/>
            </a:rPr>
            <a:t>گونه ها؟</a:t>
          </a:r>
          <a:endParaRPr lang="en-US" dirty="0">
            <a:cs typeface="B Titr" panose="00000700000000000000" pitchFamily="2" charset="-78"/>
          </a:endParaRPr>
        </a:p>
      </dgm:t>
    </dgm:pt>
    <dgm:pt modelId="{BECE99F5-C6BE-446F-8B68-55BEE7E7E0EB}" type="parTrans" cxnId="{8170C38C-0ED3-4A9A-975F-7BF92AAAE5CD}">
      <dgm:prSet/>
      <dgm:spPr/>
      <dgm:t>
        <a:bodyPr/>
        <a:lstStyle/>
        <a:p>
          <a:endParaRPr lang="en-US"/>
        </a:p>
      </dgm:t>
    </dgm:pt>
    <dgm:pt modelId="{8E1E8666-BC26-4927-807B-7BFB2D9130E4}" type="sibTrans" cxnId="{8170C38C-0ED3-4A9A-975F-7BF92AAAE5CD}">
      <dgm:prSet/>
      <dgm:spPr/>
      <dgm:t>
        <a:bodyPr/>
        <a:lstStyle/>
        <a:p>
          <a:endParaRPr lang="en-US"/>
        </a:p>
      </dgm:t>
    </dgm:pt>
    <dgm:pt modelId="{DF6973B1-4458-4C57-BC44-54EA082DFB5C}">
      <dgm:prSet>
        <dgm:style>
          <a:lnRef idx="1">
            <a:schemeClr val="dk1"/>
          </a:lnRef>
          <a:fillRef idx="2">
            <a:schemeClr val="dk1"/>
          </a:fillRef>
          <a:effectRef idx="1">
            <a:schemeClr val="dk1"/>
          </a:effectRef>
          <a:fontRef idx="minor">
            <a:schemeClr val="dk1"/>
          </a:fontRef>
        </dgm:style>
      </dgm:prSet>
      <dgm:spPr/>
      <dgm:t>
        <a:bodyPr/>
        <a:lstStyle/>
        <a:p>
          <a:r>
            <a:rPr lang="fa-IR" dirty="0" smtClean="0">
              <a:cs typeface="B Titr" panose="00000700000000000000" pitchFamily="2" charset="-78"/>
            </a:rPr>
            <a:t>مصداق؟</a:t>
          </a:r>
          <a:endParaRPr lang="en-US" dirty="0">
            <a:cs typeface="B Titr" panose="00000700000000000000" pitchFamily="2" charset="-78"/>
          </a:endParaRPr>
        </a:p>
      </dgm:t>
    </dgm:pt>
    <dgm:pt modelId="{E96BCA88-3950-4245-95D1-DE83A9698AC3}" type="parTrans" cxnId="{440D7CD5-B18E-4C42-9711-D0D4F26D777E}">
      <dgm:prSet/>
      <dgm:spPr/>
      <dgm:t>
        <a:bodyPr/>
        <a:lstStyle/>
        <a:p>
          <a:endParaRPr lang="en-US"/>
        </a:p>
      </dgm:t>
    </dgm:pt>
    <dgm:pt modelId="{EFC0ACC1-EA0A-42B4-B60C-4DA5E66127EC}" type="sibTrans" cxnId="{440D7CD5-B18E-4C42-9711-D0D4F26D777E}">
      <dgm:prSet/>
      <dgm:spPr/>
      <dgm:t>
        <a:bodyPr/>
        <a:lstStyle/>
        <a:p>
          <a:endParaRPr lang="en-US" dirty="0"/>
        </a:p>
      </dgm:t>
    </dgm:pt>
    <dgm:pt modelId="{B929DD97-E5C9-4CCD-AE00-DAEB7D995163}" type="pres">
      <dgm:prSet presAssocID="{1F0932D4-92CC-42E0-8D52-F46FC4FDEBCC}" presName="cycle" presStyleCnt="0">
        <dgm:presLayoutVars>
          <dgm:dir/>
          <dgm:resizeHandles val="exact"/>
        </dgm:presLayoutVars>
      </dgm:prSet>
      <dgm:spPr/>
      <dgm:t>
        <a:bodyPr/>
        <a:lstStyle/>
        <a:p>
          <a:endParaRPr lang="en-US"/>
        </a:p>
      </dgm:t>
    </dgm:pt>
    <dgm:pt modelId="{F39E1758-ACBD-4C3C-8E08-1FD968C0D26A}" type="pres">
      <dgm:prSet presAssocID="{9253A992-CDCB-4746-BBE2-6AE478CAD93A}" presName="node" presStyleLbl="node1" presStyleIdx="0" presStyleCnt="7">
        <dgm:presLayoutVars>
          <dgm:bulletEnabled val="1"/>
        </dgm:presLayoutVars>
      </dgm:prSet>
      <dgm:spPr/>
      <dgm:t>
        <a:bodyPr/>
        <a:lstStyle/>
        <a:p>
          <a:endParaRPr lang="en-US"/>
        </a:p>
      </dgm:t>
    </dgm:pt>
    <dgm:pt modelId="{26B87CD4-F578-4D7F-ADBC-4D19F76FA97E}" type="pres">
      <dgm:prSet presAssocID="{0CBFBF1A-4389-45D1-9CB5-360CDA46F994}" presName="sibTrans" presStyleLbl="sibTrans2D1" presStyleIdx="0" presStyleCnt="7"/>
      <dgm:spPr/>
      <dgm:t>
        <a:bodyPr/>
        <a:lstStyle/>
        <a:p>
          <a:endParaRPr lang="en-US"/>
        </a:p>
      </dgm:t>
    </dgm:pt>
    <dgm:pt modelId="{8AFD74F2-F500-442D-985D-465EC9DA4E1A}" type="pres">
      <dgm:prSet presAssocID="{0CBFBF1A-4389-45D1-9CB5-360CDA46F994}" presName="connectorText" presStyleLbl="sibTrans2D1" presStyleIdx="0" presStyleCnt="7"/>
      <dgm:spPr/>
      <dgm:t>
        <a:bodyPr/>
        <a:lstStyle/>
        <a:p>
          <a:endParaRPr lang="en-US"/>
        </a:p>
      </dgm:t>
    </dgm:pt>
    <dgm:pt modelId="{B5499D0D-5EB3-474B-84B8-CD9617616E3E}" type="pres">
      <dgm:prSet presAssocID="{F6993CA0-B407-4970-AB2D-AB3586E0389C}" presName="node" presStyleLbl="node1" presStyleIdx="1" presStyleCnt="7">
        <dgm:presLayoutVars>
          <dgm:bulletEnabled val="1"/>
        </dgm:presLayoutVars>
      </dgm:prSet>
      <dgm:spPr/>
      <dgm:t>
        <a:bodyPr/>
        <a:lstStyle/>
        <a:p>
          <a:endParaRPr lang="en-US"/>
        </a:p>
      </dgm:t>
    </dgm:pt>
    <dgm:pt modelId="{25B8E180-9868-448F-B8C2-38897D6B569C}" type="pres">
      <dgm:prSet presAssocID="{490E0317-24ED-4E50-8F4D-37264DC78ECB}" presName="sibTrans" presStyleLbl="sibTrans2D1" presStyleIdx="1" presStyleCnt="7"/>
      <dgm:spPr/>
      <dgm:t>
        <a:bodyPr/>
        <a:lstStyle/>
        <a:p>
          <a:endParaRPr lang="en-US"/>
        </a:p>
      </dgm:t>
    </dgm:pt>
    <dgm:pt modelId="{B6CB27F2-6300-4390-A75F-ACF7AAEB40BC}" type="pres">
      <dgm:prSet presAssocID="{490E0317-24ED-4E50-8F4D-37264DC78ECB}" presName="connectorText" presStyleLbl="sibTrans2D1" presStyleIdx="1" presStyleCnt="7"/>
      <dgm:spPr/>
      <dgm:t>
        <a:bodyPr/>
        <a:lstStyle/>
        <a:p>
          <a:endParaRPr lang="en-US"/>
        </a:p>
      </dgm:t>
    </dgm:pt>
    <dgm:pt modelId="{0214D265-D0C8-4850-93D7-979B039358F7}" type="pres">
      <dgm:prSet presAssocID="{78759390-9E5D-4D41-BDB4-216B116AC464}" presName="node" presStyleLbl="node1" presStyleIdx="2" presStyleCnt="7">
        <dgm:presLayoutVars>
          <dgm:bulletEnabled val="1"/>
        </dgm:presLayoutVars>
      </dgm:prSet>
      <dgm:spPr/>
      <dgm:t>
        <a:bodyPr/>
        <a:lstStyle/>
        <a:p>
          <a:endParaRPr lang="en-US"/>
        </a:p>
      </dgm:t>
    </dgm:pt>
    <dgm:pt modelId="{7B6D791C-79A0-4532-B11D-D43F2F50B4FC}" type="pres">
      <dgm:prSet presAssocID="{35D158C1-183D-49EE-AC8A-C60C5D4F78BE}" presName="sibTrans" presStyleLbl="sibTrans2D1" presStyleIdx="2" presStyleCnt="7"/>
      <dgm:spPr/>
      <dgm:t>
        <a:bodyPr/>
        <a:lstStyle/>
        <a:p>
          <a:endParaRPr lang="en-US"/>
        </a:p>
      </dgm:t>
    </dgm:pt>
    <dgm:pt modelId="{FFFA6145-63B8-4961-A62E-BAB04BC15C36}" type="pres">
      <dgm:prSet presAssocID="{35D158C1-183D-49EE-AC8A-C60C5D4F78BE}" presName="connectorText" presStyleLbl="sibTrans2D1" presStyleIdx="2" presStyleCnt="7"/>
      <dgm:spPr/>
      <dgm:t>
        <a:bodyPr/>
        <a:lstStyle/>
        <a:p>
          <a:endParaRPr lang="en-US"/>
        </a:p>
      </dgm:t>
    </dgm:pt>
    <dgm:pt modelId="{628CBDC2-DC8D-4338-9728-4C218E55FCB1}" type="pres">
      <dgm:prSet presAssocID="{CA74D2B4-22CA-4072-B7FE-D0A1EE4FE16F}" presName="node" presStyleLbl="node1" presStyleIdx="3" presStyleCnt="7">
        <dgm:presLayoutVars>
          <dgm:bulletEnabled val="1"/>
        </dgm:presLayoutVars>
      </dgm:prSet>
      <dgm:spPr/>
      <dgm:t>
        <a:bodyPr/>
        <a:lstStyle/>
        <a:p>
          <a:endParaRPr lang="en-US"/>
        </a:p>
      </dgm:t>
    </dgm:pt>
    <dgm:pt modelId="{94EA0336-A4EC-45E4-B136-08D482F99E55}" type="pres">
      <dgm:prSet presAssocID="{116FAAEF-3878-4A23-8BA2-B94CB7B7EA7D}" presName="sibTrans" presStyleLbl="sibTrans2D1" presStyleIdx="3" presStyleCnt="7"/>
      <dgm:spPr/>
      <dgm:t>
        <a:bodyPr/>
        <a:lstStyle/>
        <a:p>
          <a:endParaRPr lang="en-US"/>
        </a:p>
      </dgm:t>
    </dgm:pt>
    <dgm:pt modelId="{C4343CB3-E35E-45A9-BD85-A47A17424CD8}" type="pres">
      <dgm:prSet presAssocID="{116FAAEF-3878-4A23-8BA2-B94CB7B7EA7D}" presName="connectorText" presStyleLbl="sibTrans2D1" presStyleIdx="3" presStyleCnt="7"/>
      <dgm:spPr/>
      <dgm:t>
        <a:bodyPr/>
        <a:lstStyle/>
        <a:p>
          <a:endParaRPr lang="en-US"/>
        </a:p>
      </dgm:t>
    </dgm:pt>
    <dgm:pt modelId="{B0EEF942-FBA6-4D43-B5A3-75695B841D7A}" type="pres">
      <dgm:prSet presAssocID="{7F2927EE-8430-485D-B27F-0E4FBE93945D}" presName="node" presStyleLbl="node1" presStyleIdx="4" presStyleCnt="7">
        <dgm:presLayoutVars>
          <dgm:bulletEnabled val="1"/>
        </dgm:presLayoutVars>
      </dgm:prSet>
      <dgm:spPr/>
      <dgm:t>
        <a:bodyPr/>
        <a:lstStyle/>
        <a:p>
          <a:endParaRPr lang="en-US"/>
        </a:p>
      </dgm:t>
    </dgm:pt>
    <dgm:pt modelId="{691BE8D0-EFFA-47C4-99E9-F965E8998BFD}" type="pres">
      <dgm:prSet presAssocID="{C66FDAF7-EA4C-4D44-8FB9-B41F675B499C}" presName="sibTrans" presStyleLbl="sibTrans2D1" presStyleIdx="4" presStyleCnt="7"/>
      <dgm:spPr/>
      <dgm:t>
        <a:bodyPr/>
        <a:lstStyle/>
        <a:p>
          <a:endParaRPr lang="en-US"/>
        </a:p>
      </dgm:t>
    </dgm:pt>
    <dgm:pt modelId="{4DFAD315-B82C-4F7A-B9C8-526D26669A61}" type="pres">
      <dgm:prSet presAssocID="{C66FDAF7-EA4C-4D44-8FB9-B41F675B499C}" presName="connectorText" presStyleLbl="sibTrans2D1" presStyleIdx="4" presStyleCnt="7"/>
      <dgm:spPr/>
      <dgm:t>
        <a:bodyPr/>
        <a:lstStyle/>
        <a:p>
          <a:endParaRPr lang="en-US"/>
        </a:p>
      </dgm:t>
    </dgm:pt>
    <dgm:pt modelId="{462F180F-918D-49FC-85F6-168F09A55319}" type="pres">
      <dgm:prSet presAssocID="{9E31E83E-BA87-4613-9EBB-74F1E4588D8F}" presName="node" presStyleLbl="node1" presStyleIdx="5" presStyleCnt="7">
        <dgm:presLayoutVars>
          <dgm:bulletEnabled val="1"/>
        </dgm:presLayoutVars>
      </dgm:prSet>
      <dgm:spPr/>
      <dgm:t>
        <a:bodyPr/>
        <a:lstStyle/>
        <a:p>
          <a:endParaRPr lang="en-US"/>
        </a:p>
      </dgm:t>
    </dgm:pt>
    <dgm:pt modelId="{325A7BEE-024F-494B-A915-82492F2298B0}" type="pres">
      <dgm:prSet presAssocID="{8E1E8666-BC26-4927-807B-7BFB2D9130E4}" presName="sibTrans" presStyleLbl="sibTrans2D1" presStyleIdx="5" presStyleCnt="7"/>
      <dgm:spPr/>
      <dgm:t>
        <a:bodyPr/>
        <a:lstStyle/>
        <a:p>
          <a:endParaRPr lang="en-US"/>
        </a:p>
      </dgm:t>
    </dgm:pt>
    <dgm:pt modelId="{446BC764-AE4B-411F-885B-AABF14E95513}" type="pres">
      <dgm:prSet presAssocID="{8E1E8666-BC26-4927-807B-7BFB2D9130E4}" presName="connectorText" presStyleLbl="sibTrans2D1" presStyleIdx="5" presStyleCnt="7"/>
      <dgm:spPr/>
      <dgm:t>
        <a:bodyPr/>
        <a:lstStyle/>
        <a:p>
          <a:endParaRPr lang="en-US"/>
        </a:p>
      </dgm:t>
    </dgm:pt>
    <dgm:pt modelId="{0C20B05E-F55D-48BA-BBCA-420C01790067}" type="pres">
      <dgm:prSet presAssocID="{DF6973B1-4458-4C57-BC44-54EA082DFB5C}" presName="node" presStyleLbl="node1" presStyleIdx="6" presStyleCnt="7">
        <dgm:presLayoutVars>
          <dgm:bulletEnabled val="1"/>
        </dgm:presLayoutVars>
      </dgm:prSet>
      <dgm:spPr/>
      <dgm:t>
        <a:bodyPr/>
        <a:lstStyle/>
        <a:p>
          <a:endParaRPr lang="en-US"/>
        </a:p>
      </dgm:t>
    </dgm:pt>
    <dgm:pt modelId="{04D55115-30A4-473C-934B-CE55A77B99A2}" type="pres">
      <dgm:prSet presAssocID="{EFC0ACC1-EA0A-42B4-B60C-4DA5E66127EC}" presName="sibTrans" presStyleLbl="sibTrans2D1" presStyleIdx="6" presStyleCnt="7" custAng="17742857" custScaleX="127181" custLinFactX="-856713" custLinFactY="200000" custLinFactNeighborX="-900000" custLinFactNeighborY="260855"/>
      <dgm:spPr/>
      <dgm:t>
        <a:bodyPr/>
        <a:lstStyle/>
        <a:p>
          <a:endParaRPr lang="en-US"/>
        </a:p>
      </dgm:t>
    </dgm:pt>
    <dgm:pt modelId="{02FE796E-B508-4FA6-9391-637F623D3D40}" type="pres">
      <dgm:prSet presAssocID="{EFC0ACC1-EA0A-42B4-B60C-4DA5E66127EC}" presName="connectorText" presStyleLbl="sibTrans2D1" presStyleIdx="6" presStyleCnt="7"/>
      <dgm:spPr/>
      <dgm:t>
        <a:bodyPr/>
        <a:lstStyle/>
        <a:p>
          <a:endParaRPr lang="en-US"/>
        </a:p>
      </dgm:t>
    </dgm:pt>
  </dgm:ptLst>
  <dgm:cxnLst>
    <dgm:cxn modelId="{F062F8F5-3AAF-4954-8945-CB0AB4EB861A}" type="presOf" srcId="{35D158C1-183D-49EE-AC8A-C60C5D4F78BE}" destId="{FFFA6145-63B8-4961-A62E-BAB04BC15C36}" srcOrd="1" destOrd="0" presId="urn:microsoft.com/office/officeart/2005/8/layout/cycle2"/>
    <dgm:cxn modelId="{B92980D4-A43E-4FCA-98BE-D88713256608}" type="presOf" srcId="{8E1E8666-BC26-4927-807B-7BFB2D9130E4}" destId="{446BC764-AE4B-411F-885B-AABF14E95513}" srcOrd="1" destOrd="0" presId="urn:microsoft.com/office/officeart/2005/8/layout/cycle2"/>
    <dgm:cxn modelId="{B95C1B98-F9D0-47B0-84F9-9988946B80D3}" type="presOf" srcId="{116FAAEF-3878-4A23-8BA2-B94CB7B7EA7D}" destId="{94EA0336-A4EC-45E4-B136-08D482F99E55}" srcOrd="0" destOrd="0" presId="urn:microsoft.com/office/officeart/2005/8/layout/cycle2"/>
    <dgm:cxn modelId="{A291EC70-96ED-4F6D-B79E-B170525FCA95}" srcId="{1F0932D4-92CC-42E0-8D52-F46FC4FDEBCC}" destId="{CA74D2B4-22CA-4072-B7FE-D0A1EE4FE16F}" srcOrd="3" destOrd="0" parTransId="{F9FA7A17-9D62-4648-8E70-43E643C09EAA}" sibTransId="{116FAAEF-3878-4A23-8BA2-B94CB7B7EA7D}"/>
    <dgm:cxn modelId="{744452FD-2394-4FE4-97D5-5128AFF0191A}" type="presOf" srcId="{35D158C1-183D-49EE-AC8A-C60C5D4F78BE}" destId="{7B6D791C-79A0-4532-B11D-D43F2F50B4FC}" srcOrd="0" destOrd="0" presId="urn:microsoft.com/office/officeart/2005/8/layout/cycle2"/>
    <dgm:cxn modelId="{C2A274BF-6347-4BA6-A812-AEA2A12EC694}" type="presOf" srcId="{490E0317-24ED-4E50-8F4D-37264DC78ECB}" destId="{B6CB27F2-6300-4390-A75F-ACF7AAEB40BC}" srcOrd="1" destOrd="0" presId="urn:microsoft.com/office/officeart/2005/8/layout/cycle2"/>
    <dgm:cxn modelId="{1ADF8859-605A-4343-8DE5-033E9B0CFF0C}" type="presOf" srcId="{116FAAEF-3878-4A23-8BA2-B94CB7B7EA7D}" destId="{C4343CB3-E35E-45A9-BD85-A47A17424CD8}" srcOrd="1" destOrd="0" presId="urn:microsoft.com/office/officeart/2005/8/layout/cycle2"/>
    <dgm:cxn modelId="{753DD101-972E-472B-B60B-7E238E08863C}" type="presOf" srcId="{C66FDAF7-EA4C-4D44-8FB9-B41F675B499C}" destId="{691BE8D0-EFFA-47C4-99E9-F965E8998BFD}" srcOrd="0" destOrd="0" presId="urn:microsoft.com/office/officeart/2005/8/layout/cycle2"/>
    <dgm:cxn modelId="{B802D48F-0E05-463A-BCF6-2D647BF2C6E0}" type="presOf" srcId="{0CBFBF1A-4389-45D1-9CB5-360CDA46F994}" destId="{8AFD74F2-F500-442D-985D-465EC9DA4E1A}" srcOrd="1" destOrd="0" presId="urn:microsoft.com/office/officeart/2005/8/layout/cycle2"/>
    <dgm:cxn modelId="{20D64C43-EC5D-4DD1-85DB-4B65CF6DDA39}" type="presOf" srcId="{9253A992-CDCB-4746-BBE2-6AE478CAD93A}" destId="{F39E1758-ACBD-4C3C-8E08-1FD968C0D26A}" srcOrd="0" destOrd="0" presId="urn:microsoft.com/office/officeart/2005/8/layout/cycle2"/>
    <dgm:cxn modelId="{CD759073-68A5-4126-A1DD-0CCE0FE3FFE3}" type="presOf" srcId="{7F2927EE-8430-485D-B27F-0E4FBE93945D}" destId="{B0EEF942-FBA6-4D43-B5A3-75695B841D7A}" srcOrd="0" destOrd="0" presId="urn:microsoft.com/office/officeart/2005/8/layout/cycle2"/>
    <dgm:cxn modelId="{0FFDAB49-C14C-4B76-A635-CC97A8D2B0B0}" type="presOf" srcId="{C66FDAF7-EA4C-4D44-8FB9-B41F675B499C}" destId="{4DFAD315-B82C-4F7A-B9C8-526D26669A61}" srcOrd="1" destOrd="0" presId="urn:microsoft.com/office/officeart/2005/8/layout/cycle2"/>
    <dgm:cxn modelId="{A8FD8299-9A9A-4BB3-984F-6F230E93FE84}" type="presOf" srcId="{9E31E83E-BA87-4613-9EBB-74F1E4588D8F}" destId="{462F180F-918D-49FC-85F6-168F09A55319}" srcOrd="0" destOrd="0" presId="urn:microsoft.com/office/officeart/2005/8/layout/cycle2"/>
    <dgm:cxn modelId="{86BD423D-6B7F-425C-9AE8-2B3AB047C56D}" type="presOf" srcId="{F6993CA0-B407-4970-AB2D-AB3586E0389C}" destId="{B5499D0D-5EB3-474B-84B8-CD9617616E3E}" srcOrd="0" destOrd="0" presId="urn:microsoft.com/office/officeart/2005/8/layout/cycle2"/>
    <dgm:cxn modelId="{C117B1A6-E75C-4E2C-96A8-2FD1A6B4873D}" type="presOf" srcId="{DF6973B1-4458-4C57-BC44-54EA082DFB5C}" destId="{0C20B05E-F55D-48BA-BBCA-420C01790067}" srcOrd="0" destOrd="0" presId="urn:microsoft.com/office/officeart/2005/8/layout/cycle2"/>
    <dgm:cxn modelId="{3387757D-329F-4836-89B0-636EDEC4233A}" srcId="{1F0932D4-92CC-42E0-8D52-F46FC4FDEBCC}" destId="{7F2927EE-8430-485D-B27F-0E4FBE93945D}" srcOrd="4" destOrd="0" parTransId="{C5250072-B15C-4C86-9CFA-1DA74E882C02}" sibTransId="{C66FDAF7-EA4C-4D44-8FB9-B41F675B499C}"/>
    <dgm:cxn modelId="{67265138-058C-46B5-B48D-D8E16C3589BB}" srcId="{1F0932D4-92CC-42E0-8D52-F46FC4FDEBCC}" destId="{78759390-9E5D-4D41-BDB4-216B116AC464}" srcOrd="2" destOrd="0" parTransId="{DA83944A-7564-45FC-88FD-B230287EDFBD}" sibTransId="{35D158C1-183D-49EE-AC8A-C60C5D4F78BE}"/>
    <dgm:cxn modelId="{8170C38C-0ED3-4A9A-975F-7BF92AAAE5CD}" srcId="{1F0932D4-92CC-42E0-8D52-F46FC4FDEBCC}" destId="{9E31E83E-BA87-4613-9EBB-74F1E4588D8F}" srcOrd="5" destOrd="0" parTransId="{BECE99F5-C6BE-446F-8B68-55BEE7E7E0EB}" sibTransId="{8E1E8666-BC26-4927-807B-7BFB2D9130E4}"/>
    <dgm:cxn modelId="{651EF3EF-0EF6-4B16-8F3F-6CF575B2DF88}" type="presOf" srcId="{490E0317-24ED-4E50-8F4D-37264DC78ECB}" destId="{25B8E180-9868-448F-B8C2-38897D6B569C}" srcOrd="0" destOrd="0" presId="urn:microsoft.com/office/officeart/2005/8/layout/cycle2"/>
    <dgm:cxn modelId="{749F1A73-2C8C-4BAB-B3F1-7E3C0FB95A02}" type="presOf" srcId="{1F0932D4-92CC-42E0-8D52-F46FC4FDEBCC}" destId="{B929DD97-E5C9-4CCD-AE00-DAEB7D995163}" srcOrd="0" destOrd="0" presId="urn:microsoft.com/office/officeart/2005/8/layout/cycle2"/>
    <dgm:cxn modelId="{13E782B4-1AE5-464B-990D-0B50A9CFF23F}" type="presOf" srcId="{78759390-9E5D-4D41-BDB4-216B116AC464}" destId="{0214D265-D0C8-4850-93D7-979B039358F7}" srcOrd="0" destOrd="0" presId="urn:microsoft.com/office/officeart/2005/8/layout/cycle2"/>
    <dgm:cxn modelId="{2EC0A144-E76D-46BB-B80E-495881C229C0}" type="presOf" srcId="{EFC0ACC1-EA0A-42B4-B60C-4DA5E66127EC}" destId="{02FE796E-B508-4FA6-9391-637F623D3D40}" srcOrd="1" destOrd="0" presId="urn:microsoft.com/office/officeart/2005/8/layout/cycle2"/>
    <dgm:cxn modelId="{411396C0-C7F6-4737-9AD4-7327181EB7CE}" srcId="{1F0932D4-92CC-42E0-8D52-F46FC4FDEBCC}" destId="{F6993CA0-B407-4970-AB2D-AB3586E0389C}" srcOrd="1" destOrd="0" parTransId="{3304A630-5F5D-4516-BC10-B429DDF78EB0}" sibTransId="{490E0317-24ED-4E50-8F4D-37264DC78ECB}"/>
    <dgm:cxn modelId="{C97D0E45-02E9-4F9A-82BE-A08EE5EE7712}" type="presOf" srcId="{EFC0ACC1-EA0A-42B4-B60C-4DA5E66127EC}" destId="{04D55115-30A4-473C-934B-CE55A77B99A2}" srcOrd="0" destOrd="0" presId="urn:microsoft.com/office/officeart/2005/8/layout/cycle2"/>
    <dgm:cxn modelId="{440D7CD5-B18E-4C42-9711-D0D4F26D777E}" srcId="{1F0932D4-92CC-42E0-8D52-F46FC4FDEBCC}" destId="{DF6973B1-4458-4C57-BC44-54EA082DFB5C}" srcOrd="6" destOrd="0" parTransId="{E96BCA88-3950-4245-95D1-DE83A9698AC3}" sibTransId="{EFC0ACC1-EA0A-42B4-B60C-4DA5E66127EC}"/>
    <dgm:cxn modelId="{183DBED8-058E-4FC4-B94F-BA784F2FC22B}" type="presOf" srcId="{CA74D2B4-22CA-4072-B7FE-D0A1EE4FE16F}" destId="{628CBDC2-DC8D-4338-9728-4C218E55FCB1}" srcOrd="0" destOrd="0" presId="urn:microsoft.com/office/officeart/2005/8/layout/cycle2"/>
    <dgm:cxn modelId="{16D79A69-2C06-4815-821E-226198E54EA4}" type="presOf" srcId="{8E1E8666-BC26-4927-807B-7BFB2D9130E4}" destId="{325A7BEE-024F-494B-A915-82492F2298B0}" srcOrd="0" destOrd="0" presId="urn:microsoft.com/office/officeart/2005/8/layout/cycle2"/>
    <dgm:cxn modelId="{E9E7D9C3-9050-4281-87C3-23255D77AFB4}" srcId="{1F0932D4-92CC-42E0-8D52-F46FC4FDEBCC}" destId="{9253A992-CDCB-4746-BBE2-6AE478CAD93A}" srcOrd="0" destOrd="0" parTransId="{1102EEAF-0C46-456E-AA94-36E933099912}" sibTransId="{0CBFBF1A-4389-45D1-9CB5-360CDA46F994}"/>
    <dgm:cxn modelId="{6B47D476-5C59-4067-964B-B0F4D0E019BC}" type="presOf" srcId="{0CBFBF1A-4389-45D1-9CB5-360CDA46F994}" destId="{26B87CD4-F578-4D7F-ADBC-4D19F76FA97E}" srcOrd="0" destOrd="0" presId="urn:microsoft.com/office/officeart/2005/8/layout/cycle2"/>
    <dgm:cxn modelId="{B9404907-48CB-4CF0-9BE2-A544AEFDB265}" type="presParOf" srcId="{B929DD97-E5C9-4CCD-AE00-DAEB7D995163}" destId="{F39E1758-ACBD-4C3C-8E08-1FD968C0D26A}" srcOrd="0" destOrd="0" presId="urn:microsoft.com/office/officeart/2005/8/layout/cycle2"/>
    <dgm:cxn modelId="{094A1345-F270-4E97-BFE5-0F17BDAF1B52}" type="presParOf" srcId="{B929DD97-E5C9-4CCD-AE00-DAEB7D995163}" destId="{26B87CD4-F578-4D7F-ADBC-4D19F76FA97E}" srcOrd="1" destOrd="0" presId="urn:microsoft.com/office/officeart/2005/8/layout/cycle2"/>
    <dgm:cxn modelId="{C5414B38-1EA8-4E89-94B2-91F5B2DBC971}" type="presParOf" srcId="{26B87CD4-F578-4D7F-ADBC-4D19F76FA97E}" destId="{8AFD74F2-F500-442D-985D-465EC9DA4E1A}" srcOrd="0" destOrd="0" presId="urn:microsoft.com/office/officeart/2005/8/layout/cycle2"/>
    <dgm:cxn modelId="{BAB7B830-F076-47EE-A912-E2A179988D4A}" type="presParOf" srcId="{B929DD97-E5C9-4CCD-AE00-DAEB7D995163}" destId="{B5499D0D-5EB3-474B-84B8-CD9617616E3E}" srcOrd="2" destOrd="0" presId="urn:microsoft.com/office/officeart/2005/8/layout/cycle2"/>
    <dgm:cxn modelId="{671D6A61-8FBA-41D1-AE28-757B8A437948}" type="presParOf" srcId="{B929DD97-E5C9-4CCD-AE00-DAEB7D995163}" destId="{25B8E180-9868-448F-B8C2-38897D6B569C}" srcOrd="3" destOrd="0" presId="urn:microsoft.com/office/officeart/2005/8/layout/cycle2"/>
    <dgm:cxn modelId="{45A539D6-695B-4C6B-82D0-011B8DA9C025}" type="presParOf" srcId="{25B8E180-9868-448F-B8C2-38897D6B569C}" destId="{B6CB27F2-6300-4390-A75F-ACF7AAEB40BC}" srcOrd="0" destOrd="0" presId="urn:microsoft.com/office/officeart/2005/8/layout/cycle2"/>
    <dgm:cxn modelId="{D3D25991-9925-46CA-A7E6-0ADF75013D52}" type="presParOf" srcId="{B929DD97-E5C9-4CCD-AE00-DAEB7D995163}" destId="{0214D265-D0C8-4850-93D7-979B039358F7}" srcOrd="4" destOrd="0" presId="urn:microsoft.com/office/officeart/2005/8/layout/cycle2"/>
    <dgm:cxn modelId="{1FA746C9-61A9-42BD-8057-EE20EE1137AC}" type="presParOf" srcId="{B929DD97-E5C9-4CCD-AE00-DAEB7D995163}" destId="{7B6D791C-79A0-4532-B11D-D43F2F50B4FC}" srcOrd="5" destOrd="0" presId="urn:microsoft.com/office/officeart/2005/8/layout/cycle2"/>
    <dgm:cxn modelId="{173E0C96-8450-4D77-ABE5-5911B2DED42D}" type="presParOf" srcId="{7B6D791C-79A0-4532-B11D-D43F2F50B4FC}" destId="{FFFA6145-63B8-4961-A62E-BAB04BC15C36}" srcOrd="0" destOrd="0" presId="urn:microsoft.com/office/officeart/2005/8/layout/cycle2"/>
    <dgm:cxn modelId="{93CAEDD3-7A1E-4D90-84AA-6AB786E319FE}" type="presParOf" srcId="{B929DD97-E5C9-4CCD-AE00-DAEB7D995163}" destId="{628CBDC2-DC8D-4338-9728-4C218E55FCB1}" srcOrd="6" destOrd="0" presId="urn:microsoft.com/office/officeart/2005/8/layout/cycle2"/>
    <dgm:cxn modelId="{A3C94BE4-FF0D-4325-BDB7-3D2798FF57AB}" type="presParOf" srcId="{B929DD97-E5C9-4CCD-AE00-DAEB7D995163}" destId="{94EA0336-A4EC-45E4-B136-08D482F99E55}" srcOrd="7" destOrd="0" presId="urn:microsoft.com/office/officeart/2005/8/layout/cycle2"/>
    <dgm:cxn modelId="{96149AC7-F606-4962-A504-F81B23909F93}" type="presParOf" srcId="{94EA0336-A4EC-45E4-B136-08D482F99E55}" destId="{C4343CB3-E35E-45A9-BD85-A47A17424CD8}" srcOrd="0" destOrd="0" presId="urn:microsoft.com/office/officeart/2005/8/layout/cycle2"/>
    <dgm:cxn modelId="{8BE2609B-5D70-48A8-B2D5-FE85FAB7C9BB}" type="presParOf" srcId="{B929DD97-E5C9-4CCD-AE00-DAEB7D995163}" destId="{B0EEF942-FBA6-4D43-B5A3-75695B841D7A}" srcOrd="8" destOrd="0" presId="urn:microsoft.com/office/officeart/2005/8/layout/cycle2"/>
    <dgm:cxn modelId="{E458C38F-E7A9-4140-ABDC-0DEA5702AD62}" type="presParOf" srcId="{B929DD97-E5C9-4CCD-AE00-DAEB7D995163}" destId="{691BE8D0-EFFA-47C4-99E9-F965E8998BFD}" srcOrd="9" destOrd="0" presId="urn:microsoft.com/office/officeart/2005/8/layout/cycle2"/>
    <dgm:cxn modelId="{288BFDDD-C63B-436B-9537-20114682CFD4}" type="presParOf" srcId="{691BE8D0-EFFA-47C4-99E9-F965E8998BFD}" destId="{4DFAD315-B82C-4F7A-B9C8-526D26669A61}" srcOrd="0" destOrd="0" presId="urn:microsoft.com/office/officeart/2005/8/layout/cycle2"/>
    <dgm:cxn modelId="{837D6069-5169-467F-9AF1-E04A5D24155A}" type="presParOf" srcId="{B929DD97-E5C9-4CCD-AE00-DAEB7D995163}" destId="{462F180F-918D-49FC-85F6-168F09A55319}" srcOrd="10" destOrd="0" presId="urn:microsoft.com/office/officeart/2005/8/layout/cycle2"/>
    <dgm:cxn modelId="{0477F0EA-F0BE-439F-953B-E6D6FBF3E17E}" type="presParOf" srcId="{B929DD97-E5C9-4CCD-AE00-DAEB7D995163}" destId="{325A7BEE-024F-494B-A915-82492F2298B0}" srcOrd="11" destOrd="0" presId="urn:microsoft.com/office/officeart/2005/8/layout/cycle2"/>
    <dgm:cxn modelId="{15B712A9-093C-422A-AFAC-AB29F60957EE}" type="presParOf" srcId="{325A7BEE-024F-494B-A915-82492F2298B0}" destId="{446BC764-AE4B-411F-885B-AABF14E95513}" srcOrd="0" destOrd="0" presId="urn:microsoft.com/office/officeart/2005/8/layout/cycle2"/>
    <dgm:cxn modelId="{6AE0DCE8-20A8-47C3-A8EE-146D1820F52D}" type="presParOf" srcId="{B929DD97-E5C9-4CCD-AE00-DAEB7D995163}" destId="{0C20B05E-F55D-48BA-BBCA-420C01790067}" srcOrd="12" destOrd="0" presId="urn:microsoft.com/office/officeart/2005/8/layout/cycle2"/>
    <dgm:cxn modelId="{AD31C414-43A7-4D83-A736-DB4D5D9BB66C}" type="presParOf" srcId="{B929DD97-E5C9-4CCD-AE00-DAEB7D995163}" destId="{04D55115-30A4-473C-934B-CE55A77B99A2}" srcOrd="13" destOrd="0" presId="urn:microsoft.com/office/officeart/2005/8/layout/cycle2"/>
    <dgm:cxn modelId="{FC07FED2-8ECB-4E2F-B1E9-6CE94DB3C2C0}" type="presParOf" srcId="{04D55115-30A4-473C-934B-CE55A77B99A2}" destId="{02FE796E-B508-4FA6-9391-637F623D3D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0932D4-92CC-42E0-8D52-F46FC4FDEBCC}"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253A992-CDCB-4746-BBE2-6AE478CAD93A}">
      <dgm:prSet phldrT="[Text]">
        <dgm:style>
          <a:lnRef idx="1">
            <a:schemeClr val="accent6"/>
          </a:lnRef>
          <a:fillRef idx="2">
            <a:schemeClr val="accent6"/>
          </a:fillRef>
          <a:effectRef idx="1">
            <a:schemeClr val="accent6"/>
          </a:effectRef>
          <a:fontRef idx="minor">
            <a:schemeClr val="dk1"/>
          </a:fontRef>
        </dgm:style>
      </dgm:prSet>
      <dgm:spPr/>
      <dgm:t>
        <a:bodyPr/>
        <a:lstStyle/>
        <a:p>
          <a:r>
            <a:rPr lang="fa-IR" dirty="0" smtClean="0">
              <a:solidFill>
                <a:srgbClr val="FF0000"/>
              </a:solidFill>
              <a:cs typeface="B Titr" panose="00000700000000000000" pitchFamily="2" charset="-78"/>
            </a:rPr>
            <a:t>عنوان؟</a:t>
          </a:r>
          <a:endParaRPr lang="en-US" dirty="0">
            <a:solidFill>
              <a:srgbClr val="FF0000"/>
            </a:solidFill>
            <a:cs typeface="B Titr" panose="00000700000000000000" pitchFamily="2" charset="-78"/>
          </a:endParaRPr>
        </a:p>
      </dgm:t>
    </dgm:pt>
    <dgm:pt modelId="{1102EEAF-0C46-456E-AA94-36E933099912}" type="parTrans" cxnId="{E9E7D9C3-9050-4281-87C3-23255D77AFB4}">
      <dgm:prSet/>
      <dgm:spPr/>
      <dgm:t>
        <a:bodyPr/>
        <a:lstStyle/>
        <a:p>
          <a:endParaRPr lang="en-US"/>
        </a:p>
      </dgm:t>
    </dgm:pt>
    <dgm:pt modelId="{0CBFBF1A-4389-45D1-9CB5-360CDA46F994}" type="sibTrans" cxnId="{E9E7D9C3-9050-4281-87C3-23255D77AFB4}">
      <dgm:prSet/>
      <dgm:spPr/>
      <dgm:t>
        <a:bodyPr/>
        <a:lstStyle/>
        <a:p>
          <a:endParaRPr lang="en-US"/>
        </a:p>
      </dgm:t>
    </dgm:pt>
    <dgm:pt modelId="{F6993CA0-B407-4970-AB2D-AB3586E0389C}">
      <dgm:prSet phldrT="[Text]">
        <dgm:style>
          <a:lnRef idx="1">
            <a:schemeClr val="accent5"/>
          </a:lnRef>
          <a:fillRef idx="2">
            <a:schemeClr val="accent5"/>
          </a:fillRef>
          <a:effectRef idx="1">
            <a:schemeClr val="accent5"/>
          </a:effectRef>
          <a:fontRef idx="minor">
            <a:schemeClr val="dk1"/>
          </a:fontRef>
        </dgm:style>
      </dgm:prSet>
      <dgm:spPr/>
      <dgm:t>
        <a:bodyPr/>
        <a:lstStyle/>
        <a:p>
          <a:r>
            <a:rPr lang="fa-IR" dirty="0" smtClean="0">
              <a:solidFill>
                <a:srgbClr val="FF0000"/>
              </a:solidFill>
              <a:cs typeface="B Titr" panose="00000700000000000000" pitchFamily="2" charset="-78"/>
            </a:rPr>
            <a:t>نوع؟</a:t>
          </a:r>
          <a:endParaRPr lang="en-US" dirty="0">
            <a:solidFill>
              <a:srgbClr val="FF0000"/>
            </a:solidFill>
            <a:cs typeface="B Titr" panose="00000700000000000000" pitchFamily="2" charset="-78"/>
          </a:endParaRPr>
        </a:p>
      </dgm:t>
    </dgm:pt>
    <dgm:pt modelId="{3304A630-5F5D-4516-BC10-B429DDF78EB0}" type="parTrans" cxnId="{411396C0-C7F6-4737-9AD4-7327181EB7CE}">
      <dgm:prSet/>
      <dgm:spPr/>
      <dgm:t>
        <a:bodyPr/>
        <a:lstStyle/>
        <a:p>
          <a:endParaRPr lang="en-US"/>
        </a:p>
      </dgm:t>
    </dgm:pt>
    <dgm:pt modelId="{490E0317-24ED-4E50-8F4D-37264DC78ECB}" type="sibTrans" cxnId="{411396C0-C7F6-4737-9AD4-7327181EB7CE}">
      <dgm:prSet/>
      <dgm:spPr/>
      <dgm:t>
        <a:bodyPr/>
        <a:lstStyle/>
        <a:p>
          <a:endParaRPr lang="en-US"/>
        </a:p>
      </dgm:t>
    </dgm:pt>
    <dgm:pt modelId="{78759390-9E5D-4D41-BDB4-216B116AC464}">
      <dgm:prSet phldrT="[Text]">
        <dgm:style>
          <a:lnRef idx="1">
            <a:schemeClr val="accent4"/>
          </a:lnRef>
          <a:fillRef idx="2">
            <a:schemeClr val="accent4"/>
          </a:fillRef>
          <a:effectRef idx="1">
            <a:schemeClr val="accent4"/>
          </a:effectRef>
          <a:fontRef idx="minor">
            <a:schemeClr val="dk1"/>
          </a:fontRef>
        </dgm:style>
      </dgm:prSet>
      <dgm:spPr/>
      <dgm:t>
        <a:bodyPr/>
        <a:lstStyle/>
        <a:p>
          <a:r>
            <a:rPr lang="fa-IR" dirty="0" smtClean="0">
              <a:solidFill>
                <a:srgbClr val="FF0000"/>
              </a:solidFill>
              <a:cs typeface="B Titr" panose="00000700000000000000" pitchFamily="2" charset="-78"/>
            </a:rPr>
            <a:t>موقعیت؟</a:t>
          </a:r>
          <a:endParaRPr lang="en-US" dirty="0">
            <a:solidFill>
              <a:srgbClr val="FF0000"/>
            </a:solidFill>
            <a:cs typeface="B Titr" panose="00000700000000000000" pitchFamily="2" charset="-78"/>
          </a:endParaRPr>
        </a:p>
      </dgm:t>
    </dgm:pt>
    <dgm:pt modelId="{DA83944A-7564-45FC-88FD-B230287EDFBD}" type="parTrans" cxnId="{67265138-058C-46B5-B48D-D8E16C3589BB}">
      <dgm:prSet/>
      <dgm:spPr/>
      <dgm:t>
        <a:bodyPr/>
        <a:lstStyle/>
        <a:p>
          <a:endParaRPr lang="en-US"/>
        </a:p>
      </dgm:t>
    </dgm:pt>
    <dgm:pt modelId="{35D158C1-183D-49EE-AC8A-C60C5D4F78BE}" type="sibTrans" cxnId="{67265138-058C-46B5-B48D-D8E16C3589BB}">
      <dgm:prSet/>
      <dgm:spPr/>
      <dgm:t>
        <a:bodyPr/>
        <a:lstStyle/>
        <a:p>
          <a:endParaRPr lang="en-US"/>
        </a:p>
      </dgm:t>
    </dgm:pt>
    <dgm:pt modelId="{CA74D2B4-22CA-4072-B7FE-D0A1EE4FE16F}">
      <dgm:prSet phldrT="[Text]">
        <dgm:style>
          <a:lnRef idx="1">
            <a:schemeClr val="accent3"/>
          </a:lnRef>
          <a:fillRef idx="2">
            <a:schemeClr val="accent3"/>
          </a:fillRef>
          <a:effectRef idx="1">
            <a:schemeClr val="accent3"/>
          </a:effectRef>
          <a:fontRef idx="minor">
            <a:schemeClr val="dk1"/>
          </a:fontRef>
        </dgm:style>
      </dgm:prSet>
      <dgm:spPr/>
      <dgm:t>
        <a:bodyPr/>
        <a:lstStyle/>
        <a:p>
          <a:r>
            <a:rPr lang="fa-IR" dirty="0" smtClean="0">
              <a:cs typeface="B Titr" panose="00000700000000000000" pitchFamily="2" charset="-78"/>
            </a:rPr>
            <a:t>مفهوم؟</a:t>
          </a:r>
          <a:endParaRPr lang="en-US" dirty="0">
            <a:cs typeface="B Titr" panose="00000700000000000000" pitchFamily="2" charset="-78"/>
          </a:endParaRPr>
        </a:p>
      </dgm:t>
    </dgm:pt>
    <dgm:pt modelId="{F9FA7A17-9D62-4648-8E70-43E643C09EAA}" type="parTrans" cxnId="{A291EC70-96ED-4F6D-B79E-B170525FCA95}">
      <dgm:prSet/>
      <dgm:spPr/>
      <dgm:t>
        <a:bodyPr/>
        <a:lstStyle/>
        <a:p>
          <a:endParaRPr lang="en-US"/>
        </a:p>
      </dgm:t>
    </dgm:pt>
    <dgm:pt modelId="{116FAAEF-3878-4A23-8BA2-B94CB7B7EA7D}" type="sibTrans" cxnId="{A291EC70-96ED-4F6D-B79E-B170525FCA95}">
      <dgm:prSet/>
      <dgm:spPr/>
      <dgm:t>
        <a:bodyPr/>
        <a:lstStyle/>
        <a:p>
          <a:endParaRPr lang="en-US"/>
        </a:p>
      </dgm:t>
    </dgm:pt>
    <dgm:pt modelId="{7F2927EE-8430-485D-B27F-0E4FBE93945D}">
      <dgm:prSet phldrT="[Text]">
        <dgm:style>
          <a:lnRef idx="1">
            <a:schemeClr val="accent2"/>
          </a:lnRef>
          <a:fillRef idx="2">
            <a:schemeClr val="accent2"/>
          </a:fillRef>
          <a:effectRef idx="1">
            <a:schemeClr val="accent2"/>
          </a:effectRef>
          <a:fontRef idx="minor">
            <a:schemeClr val="dk1"/>
          </a:fontRef>
        </dgm:style>
      </dgm:prSet>
      <dgm:spPr/>
      <dgm:t>
        <a:bodyPr/>
        <a:lstStyle/>
        <a:p>
          <a:r>
            <a:rPr lang="fa-IR" dirty="0" smtClean="0">
              <a:cs typeface="B Titr" panose="00000700000000000000" pitchFamily="2" charset="-78"/>
            </a:rPr>
            <a:t>عناصر؟</a:t>
          </a:r>
          <a:endParaRPr lang="en-US" dirty="0">
            <a:cs typeface="B Titr" panose="00000700000000000000" pitchFamily="2" charset="-78"/>
          </a:endParaRPr>
        </a:p>
      </dgm:t>
    </dgm:pt>
    <dgm:pt modelId="{C5250072-B15C-4C86-9CFA-1DA74E882C02}" type="parTrans" cxnId="{3387757D-329F-4836-89B0-636EDEC4233A}">
      <dgm:prSet/>
      <dgm:spPr/>
      <dgm:t>
        <a:bodyPr/>
        <a:lstStyle/>
        <a:p>
          <a:endParaRPr lang="en-US"/>
        </a:p>
      </dgm:t>
    </dgm:pt>
    <dgm:pt modelId="{C66FDAF7-EA4C-4D44-8FB9-B41F675B499C}" type="sibTrans" cxnId="{3387757D-329F-4836-89B0-636EDEC4233A}">
      <dgm:prSet/>
      <dgm:spPr/>
      <dgm:t>
        <a:bodyPr/>
        <a:lstStyle/>
        <a:p>
          <a:endParaRPr lang="en-US"/>
        </a:p>
      </dgm:t>
    </dgm:pt>
    <dgm:pt modelId="{9E31E83E-BA87-4613-9EBB-74F1E4588D8F}">
      <dgm:prSet>
        <dgm:style>
          <a:lnRef idx="1">
            <a:schemeClr val="accent1"/>
          </a:lnRef>
          <a:fillRef idx="2">
            <a:schemeClr val="accent1"/>
          </a:fillRef>
          <a:effectRef idx="1">
            <a:schemeClr val="accent1"/>
          </a:effectRef>
          <a:fontRef idx="minor">
            <a:schemeClr val="dk1"/>
          </a:fontRef>
        </dgm:style>
      </dgm:prSet>
      <dgm:spPr/>
      <dgm:t>
        <a:bodyPr/>
        <a:lstStyle/>
        <a:p>
          <a:r>
            <a:rPr lang="fa-IR" dirty="0" smtClean="0">
              <a:cs typeface="B Titr" panose="00000700000000000000" pitchFamily="2" charset="-78"/>
            </a:rPr>
            <a:t>گونه ها؟</a:t>
          </a:r>
          <a:endParaRPr lang="en-US" dirty="0">
            <a:cs typeface="B Titr" panose="00000700000000000000" pitchFamily="2" charset="-78"/>
          </a:endParaRPr>
        </a:p>
      </dgm:t>
    </dgm:pt>
    <dgm:pt modelId="{BECE99F5-C6BE-446F-8B68-55BEE7E7E0EB}" type="parTrans" cxnId="{8170C38C-0ED3-4A9A-975F-7BF92AAAE5CD}">
      <dgm:prSet/>
      <dgm:spPr/>
      <dgm:t>
        <a:bodyPr/>
        <a:lstStyle/>
        <a:p>
          <a:endParaRPr lang="en-US"/>
        </a:p>
      </dgm:t>
    </dgm:pt>
    <dgm:pt modelId="{8E1E8666-BC26-4927-807B-7BFB2D9130E4}" type="sibTrans" cxnId="{8170C38C-0ED3-4A9A-975F-7BF92AAAE5CD}">
      <dgm:prSet/>
      <dgm:spPr/>
      <dgm:t>
        <a:bodyPr/>
        <a:lstStyle/>
        <a:p>
          <a:endParaRPr lang="en-US"/>
        </a:p>
      </dgm:t>
    </dgm:pt>
    <dgm:pt modelId="{DF6973B1-4458-4C57-BC44-54EA082DFB5C}">
      <dgm:prSet>
        <dgm:style>
          <a:lnRef idx="1">
            <a:schemeClr val="dk1"/>
          </a:lnRef>
          <a:fillRef idx="2">
            <a:schemeClr val="dk1"/>
          </a:fillRef>
          <a:effectRef idx="1">
            <a:schemeClr val="dk1"/>
          </a:effectRef>
          <a:fontRef idx="minor">
            <a:schemeClr val="dk1"/>
          </a:fontRef>
        </dgm:style>
      </dgm:prSet>
      <dgm:spPr/>
      <dgm:t>
        <a:bodyPr/>
        <a:lstStyle/>
        <a:p>
          <a:r>
            <a:rPr lang="fa-IR" dirty="0" smtClean="0">
              <a:cs typeface="B Titr" panose="00000700000000000000" pitchFamily="2" charset="-78"/>
            </a:rPr>
            <a:t>مصداق؟</a:t>
          </a:r>
          <a:endParaRPr lang="en-US" dirty="0">
            <a:cs typeface="B Titr" panose="00000700000000000000" pitchFamily="2" charset="-78"/>
          </a:endParaRPr>
        </a:p>
      </dgm:t>
    </dgm:pt>
    <dgm:pt modelId="{E96BCA88-3950-4245-95D1-DE83A9698AC3}" type="parTrans" cxnId="{440D7CD5-B18E-4C42-9711-D0D4F26D777E}">
      <dgm:prSet/>
      <dgm:spPr/>
      <dgm:t>
        <a:bodyPr/>
        <a:lstStyle/>
        <a:p>
          <a:endParaRPr lang="en-US"/>
        </a:p>
      </dgm:t>
    </dgm:pt>
    <dgm:pt modelId="{EFC0ACC1-EA0A-42B4-B60C-4DA5E66127EC}" type="sibTrans" cxnId="{440D7CD5-B18E-4C42-9711-D0D4F26D777E}">
      <dgm:prSet/>
      <dgm:spPr/>
      <dgm:t>
        <a:bodyPr/>
        <a:lstStyle/>
        <a:p>
          <a:endParaRPr lang="en-US" dirty="0"/>
        </a:p>
      </dgm:t>
    </dgm:pt>
    <dgm:pt modelId="{B929DD97-E5C9-4CCD-AE00-DAEB7D995163}" type="pres">
      <dgm:prSet presAssocID="{1F0932D4-92CC-42E0-8D52-F46FC4FDEBCC}" presName="cycle" presStyleCnt="0">
        <dgm:presLayoutVars>
          <dgm:dir/>
          <dgm:resizeHandles val="exact"/>
        </dgm:presLayoutVars>
      </dgm:prSet>
      <dgm:spPr/>
      <dgm:t>
        <a:bodyPr/>
        <a:lstStyle/>
        <a:p>
          <a:endParaRPr lang="en-US"/>
        </a:p>
      </dgm:t>
    </dgm:pt>
    <dgm:pt modelId="{F39E1758-ACBD-4C3C-8E08-1FD968C0D26A}" type="pres">
      <dgm:prSet presAssocID="{9253A992-CDCB-4746-BBE2-6AE478CAD93A}" presName="node" presStyleLbl="node1" presStyleIdx="0" presStyleCnt="7">
        <dgm:presLayoutVars>
          <dgm:bulletEnabled val="1"/>
        </dgm:presLayoutVars>
      </dgm:prSet>
      <dgm:spPr/>
      <dgm:t>
        <a:bodyPr/>
        <a:lstStyle/>
        <a:p>
          <a:endParaRPr lang="en-US"/>
        </a:p>
      </dgm:t>
    </dgm:pt>
    <dgm:pt modelId="{26B87CD4-F578-4D7F-ADBC-4D19F76FA97E}" type="pres">
      <dgm:prSet presAssocID="{0CBFBF1A-4389-45D1-9CB5-360CDA46F994}" presName="sibTrans" presStyleLbl="sibTrans2D1" presStyleIdx="0" presStyleCnt="7"/>
      <dgm:spPr/>
      <dgm:t>
        <a:bodyPr/>
        <a:lstStyle/>
        <a:p>
          <a:endParaRPr lang="en-US"/>
        </a:p>
      </dgm:t>
    </dgm:pt>
    <dgm:pt modelId="{8AFD74F2-F500-442D-985D-465EC9DA4E1A}" type="pres">
      <dgm:prSet presAssocID="{0CBFBF1A-4389-45D1-9CB5-360CDA46F994}" presName="connectorText" presStyleLbl="sibTrans2D1" presStyleIdx="0" presStyleCnt="7"/>
      <dgm:spPr/>
      <dgm:t>
        <a:bodyPr/>
        <a:lstStyle/>
        <a:p>
          <a:endParaRPr lang="en-US"/>
        </a:p>
      </dgm:t>
    </dgm:pt>
    <dgm:pt modelId="{B5499D0D-5EB3-474B-84B8-CD9617616E3E}" type="pres">
      <dgm:prSet presAssocID="{F6993CA0-B407-4970-AB2D-AB3586E0389C}" presName="node" presStyleLbl="node1" presStyleIdx="1" presStyleCnt="7">
        <dgm:presLayoutVars>
          <dgm:bulletEnabled val="1"/>
        </dgm:presLayoutVars>
      </dgm:prSet>
      <dgm:spPr/>
      <dgm:t>
        <a:bodyPr/>
        <a:lstStyle/>
        <a:p>
          <a:endParaRPr lang="en-US"/>
        </a:p>
      </dgm:t>
    </dgm:pt>
    <dgm:pt modelId="{25B8E180-9868-448F-B8C2-38897D6B569C}" type="pres">
      <dgm:prSet presAssocID="{490E0317-24ED-4E50-8F4D-37264DC78ECB}" presName="sibTrans" presStyleLbl="sibTrans2D1" presStyleIdx="1" presStyleCnt="7"/>
      <dgm:spPr/>
      <dgm:t>
        <a:bodyPr/>
        <a:lstStyle/>
        <a:p>
          <a:endParaRPr lang="en-US"/>
        </a:p>
      </dgm:t>
    </dgm:pt>
    <dgm:pt modelId="{B6CB27F2-6300-4390-A75F-ACF7AAEB40BC}" type="pres">
      <dgm:prSet presAssocID="{490E0317-24ED-4E50-8F4D-37264DC78ECB}" presName="connectorText" presStyleLbl="sibTrans2D1" presStyleIdx="1" presStyleCnt="7"/>
      <dgm:spPr/>
      <dgm:t>
        <a:bodyPr/>
        <a:lstStyle/>
        <a:p>
          <a:endParaRPr lang="en-US"/>
        </a:p>
      </dgm:t>
    </dgm:pt>
    <dgm:pt modelId="{0214D265-D0C8-4850-93D7-979B039358F7}" type="pres">
      <dgm:prSet presAssocID="{78759390-9E5D-4D41-BDB4-216B116AC464}" presName="node" presStyleLbl="node1" presStyleIdx="2" presStyleCnt="7">
        <dgm:presLayoutVars>
          <dgm:bulletEnabled val="1"/>
        </dgm:presLayoutVars>
      </dgm:prSet>
      <dgm:spPr/>
      <dgm:t>
        <a:bodyPr/>
        <a:lstStyle/>
        <a:p>
          <a:endParaRPr lang="en-US"/>
        </a:p>
      </dgm:t>
    </dgm:pt>
    <dgm:pt modelId="{7B6D791C-79A0-4532-B11D-D43F2F50B4FC}" type="pres">
      <dgm:prSet presAssocID="{35D158C1-183D-49EE-AC8A-C60C5D4F78BE}" presName="sibTrans" presStyleLbl="sibTrans2D1" presStyleIdx="2" presStyleCnt="7"/>
      <dgm:spPr/>
      <dgm:t>
        <a:bodyPr/>
        <a:lstStyle/>
        <a:p>
          <a:endParaRPr lang="en-US"/>
        </a:p>
      </dgm:t>
    </dgm:pt>
    <dgm:pt modelId="{FFFA6145-63B8-4961-A62E-BAB04BC15C36}" type="pres">
      <dgm:prSet presAssocID="{35D158C1-183D-49EE-AC8A-C60C5D4F78BE}" presName="connectorText" presStyleLbl="sibTrans2D1" presStyleIdx="2" presStyleCnt="7"/>
      <dgm:spPr/>
      <dgm:t>
        <a:bodyPr/>
        <a:lstStyle/>
        <a:p>
          <a:endParaRPr lang="en-US"/>
        </a:p>
      </dgm:t>
    </dgm:pt>
    <dgm:pt modelId="{628CBDC2-DC8D-4338-9728-4C218E55FCB1}" type="pres">
      <dgm:prSet presAssocID="{CA74D2B4-22CA-4072-B7FE-D0A1EE4FE16F}" presName="node" presStyleLbl="node1" presStyleIdx="3" presStyleCnt="7">
        <dgm:presLayoutVars>
          <dgm:bulletEnabled val="1"/>
        </dgm:presLayoutVars>
      </dgm:prSet>
      <dgm:spPr/>
      <dgm:t>
        <a:bodyPr/>
        <a:lstStyle/>
        <a:p>
          <a:endParaRPr lang="en-US"/>
        </a:p>
      </dgm:t>
    </dgm:pt>
    <dgm:pt modelId="{94EA0336-A4EC-45E4-B136-08D482F99E55}" type="pres">
      <dgm:prSet presAssocID="{116FAAEF-3878-4A23-8BA2-B94CB7B7EA7D}" presName="sibTrans" presStyleLbl="sibTrans2D1" presStyleIdx="3" presStyleCnt="7"/>
      <dgm:spPr/>
      <dgm:t>
        <a:bodyPr/>
        <a:lstStyle/>
        <a:p>
          <a:endParaRPr lang="en-US"/>
        </a:p>
      </dgm:t>
    </dgm:pt>
    <dgm:pt modelId="{C4343CB3-E35E-45A9-BD85-A47A17424CD8}" type="pres">
      <dgm:prSet presAssocID="{116FAAEF-3878-4A23-8BA2-B94CB7B7EA7D}" presName="connectorText" presStyleLbl="sibTrans2D1" presStyleIdx="3" presStyleCnt="7"/>
      <dgm:spPr/>
      <dgm:t>
        <a:bodyPr/>
        <a:lstStyle/>
        <a:p>
          <a:endParaRPr lang="en-US"/>
        </a:p>
      </dgm:t>
    </dgm:pt>
    <dgm:pt modelId="{B0EEF942-FBA6-4D43-B5A3-75695B841D7A}" type="pres">
      <dgm:prSet presAssocID="{7F2927EE-8430-485D-B27F-0E4FBE93945D}" presName="node" presStyleLbl="node1" presStyleIdx="4" presStyleCnt="7">
        <dgm:presLayoutVars>
          <dgm:bulletEnabled val="1"/>
        </dgm:presLayoutVars>
      </dgm:prSet>
      <dgm:spPr/>
      <dgm:t>
        <a:bodyPr/>
        <a:lstStyle/>
        <a:p>
          <a:endParaRPr lang="en-US"/>
        </a:p>
      </dgm:t>
    </dgm:pt>
    <dgm:pt modelId="{691BE8D0-EFFA-47C4-99E9-F965E8998BFD}" type="pres">
      <dgm:prSet presAssocID="{C66FDAF7-EA4C-4D44-8FB9-B41F675B499C}" presName="sibTrans" presStyleLbl="sibTrans2D1" presStyleIdx="4" presStyleCnt="7"/>
      <dgm:spPr/>
      <dgm:t>
        <a:bodyPr/>
        <a:lstStyle/>
        <a:p>
          <a:endParaRPr lang="en-US"/>
        </a:p>
      </dgm:t>
    </dgm:pt>
    <dgm:pt modelId="{4DFAD315-B82C-4F7A-B9C8-526D26669A61}" type="pres">
      <dgm:prSet presAssocID="{C66FDAF7-EA4C-4D44-8FB9-B41F675B499C}" presName="connectorText" presStyleLbl="sibTrans2D1" presStyleIdx="4" presStyleCnt="7"/>
      <dgm:spPr/>
      <dgm:t>
        <a:bodyPr/>
        <a:lstStyle/>
        <a:p>
          <a:endParaRPr lang="en-US"/>
        </a:p>
      </dgm:t>
    </dgm:pt>
    <dgm:pt modelId="{462F180F-918D-49FC-85F6-168F09A55319}" type="pres">
      <dgm:prSet presAssocID="{9E31E83E-BA87-4613-9EBB-74F1E4588D8F}" presName="node" presStyleLbl="node1" presStyleIdx="5" presStyleCnt="7">
        <dgm:presLayoutVars>
          <dgm:bulletEnabled val="1"/>
        </dgm:presLayoutVars>
      </dgm:prSet>
      <dgm:spPr/>
      <dgm:t>
        <a:bodyPr/>
        <a:lstStyle/>
        <a:p>
          <a:endParaRPr lang="en-US"/>
        </a:p>
      </dgm:t>
    </dgm:pt>
    <dgm:pt modelId="{325A7BEE-024F-494B-A915-82492F2298B0}" type="pres">
      <dgm:prSet presAssocID="{8E1E8666-BC26-4927-807B-7BFB2D9130E4}" presName="sibTrans" presStyleLbl="sibTrans2D1" presStyleIdx="5" presStyleCnt="7"/>
      <dgm:spPr/>
      <dgm:t>
        <a:bodyPr/>
        <a:lstStyle/>
        <a:p>
          <a:endParaRPr lang="en-US"/>
        </a:p>
      </dgm:t>
    </dgm:pt>
    <dgm:pt modelId="{446BC764-AE4B-411F-885B-AABF14E95513}" type="pres">
      <dgm:prSet presAssocID="{8E1E8666-BC26-4927-807B-7BFB2D9130E4}" presName="connectorText" presStyleLbl="sibTrans2D1" presStyleIdx="5" presStyleCnt="7"/>
      <dgm:spPr/>
      <dgm:t>
        <a:bodyPr/>
        <a:lstStyle/>
        <a:p>
          <a:endParaRPr lang="en-US"/>
        </a:p>
      </dgm:t>
    </dgm:pt>
    <dgm:pt modelId="{0C20B05E-F55D-48BA-BBCA-420C01790067}" type="pres">
      <dgm:prSet presAssocID="{DF6973B1-4458-4C57-BC44-54EA082DFB5C}" presName="node" presStyleLbl="node1" presStyleIdx="6" presStyleCnt="7">
        <dgm:presLayoutVars>
          <dgm:bulletEnabled val="1"/>
        </dgm:presLayoutVars>
      </dgm:prSet>
      <dgm:spPr/>
      <dgm:t>
        <a:bodyPr/>
        <a:lstStyle/>
        <a:p>
          <a:endParaRPr lang="en-US"/>
        </a:p>
      </dgm:t>
    </dgm:pt>
    <dgm:pt modelId="{04D55115-30A4-473C-934B-CE55A77B99A2}" type="pres">
      <dgm:prSet presAssocID="{EFC0ACC1-EA0A-42B4-B60C-4DA5E66127EC}" presName="sibTrans" presStyleLbl="sibTrans2D1" presStyleIdx="6" presStyleCnt="7" custAng="17742857" custScaleX="127181" custLinFactX="-500000" custLinFactY="475538" custLinFactNeighborX="-534556" custLinFactNeighborY="500000"/>
      <dgm:spPr/>
      <dgm:t>
        <a:bodyPr/>
        <a:lstStyle/>
        <a:p>
          <a:endParaRPr lang="en-US"/>
        </a:p>
      </dgm:t>
    </dgm:pt>
    <dgm:pt modelId="{02FE796E-B508-4FA6-9391-637F623D3D40}" type="pres">
      <dgm:prSet presAssocID="{EFC0ACC1-EA0A-42B4-B60C-4DA5E66127EC}" presName="connectorText" presStyleLbl="sibTrans2D1" presStyleIdx="6" presStyleCnt="7"/>
      <dgm:spPr/>
      <dgm:t>
        <a:bodyPr/>
        <a:lstStyle/>
        <a:p>
          <a:endParaRPr lang="en-US"/>
        </a:p>
      </dgm:t>
    </dgm:pt>
  </dgm:ptLst>
  <dgm:cxnLst>
    <dgm:cxn modelId="{24D3C2E6-2099-45E5-9511-CE372F3860C4}" type="presOf" srcId="{CA74D2B4-22CA-4072-B7FE-D0A1EE4FE16F}" destId="{628CBDC2-DC8D-4338-9728-4C218E55FCB1}" srcOrd="0" destOrd="0" presId="urn:microsoft.com/office/officeart/2005/8/layout/cycle2"/>
    <dgm:cxn modelId="{516083FA-F723-401C-A2C2-58DBB306E834}" type="presOf" srcId="{78759390-9E5D-4D41-BDB4-216B116AC464}" destId="{0214D265-D0C8-4850-93D7-979B039358F7}" srcOrd="0" destOrd="0" presId="urn:microsoft.com/office/officeart/2005/8/layout/cycle2"/>
    <dgm:cxn modelId="{451DD75C-6583-466C-9E65-E60EF16F0F1B}" type="presOf" srcId="{C66FDAF7-EA4C-4D44-8FB9-B41F675B499C}" destId="{691BE8D0-EFFA-47C4-99E9-F965E8998BFD}" srcOrd="0" destOrd="0" presId="urn:microsoft.com/office/officeart/2005/8/layout/cycle2"/>
    <dgm:cxn modelId="{77894516-05B9-4767-A3A4-2E98F56A2B1E}" type="presOf" srcId="{1F0932D4-92CC-42E0-8D52-F46FC4FDEBCC}" destId="{B929DD97-E5C9-4CCD-AE00-DAEB7D995163}" srcOrd="0" destOrd="0" presId="urn:microsoft.com/office/officeart/2005/8/layout/cycle2"/>
    <dgm:cxn modelId="{90E43CFB-B89B-459F-A723-4C05BCBDB802}" type="presOf" srcId="{9253A992-CDCB-4746-BBE2-6AE478CAD93A}" destId="{F39E1758-ACBD-4C3C-8E08-1FD968C0D26A}" srcOrd="0" destOrd="0" presId="urn:microsoft.com/office/officeart/2005/8/layout/cycle2"/>
    <dgm:cxn modelId="{EF11F4AC-1062-41F3-B237-49C6C34A0D92}" type="presOf" srcId="{0CBFBF1A-4389-45D1-9CB5-360CDA46F994}" destId="{8AFD74F2-F500-442D-985D-465EC9DA4E1A}" srcOrd="1" destOrd="0" presId="urn:microsoft.com/office/officeart/2005/8/layout/cycle2"/>
    <dgm:cxn modelId="{8170C38C-0ED3-4A9A-975F-7BF92AAAE5CD}" srcId="{1F0932D4-92CC-42E0-8D52-F46FC4FDEBCC}" destId="{9E31E83E-BA87-4613-9EBB-74F1E4588D8F}" srcOrd="5" destOrd="0" parTransId="{BECE99F5-C6BE-446F-8B68-55BEE7E7E0EB}" sibTransId="{8E1E8666-BC26-4927-807B-7BFB2D9130E4}"/>
    <dgm:cxn modelId="{440D7CD5-B18E-4C42-9711-D0D4F26D777E}" srcId="{1F0932D4-92CC-42E0-8D52-F46FC4FDEBCC}" destId="{DF6973B1-4458-4C57-BC44-54EA082DFB5C}" srcOrd="6" destOrd="0" parTransId="{E96BCA88-3950-4245-95D1-DE83A9698AC3}" sibTransId="{EFC0ACC1-EA0A-42B4-B60C-4DA5E66127EC}"/>
    <dgm:cxn modelId="{DE87C7BB-E0D6-4AAF-B668-B405A71F0051}" type="presOf" srcId="{EFC0ACC1-EA0A-42B4-B60C-4DA5E66127EC}" destId="{04D55115-30A4-473C-934B-CE55A77B99A2}" srcOrd="0" destOrd="0" presId="urn:microsoft.com/office/officeart/2005/8/layout/cycle2"/>
    <dgm:cxn modelId="{F9E0D0AA-AFC1-46C2-8715-CB1F9947FFDD}" type="presOf" srcId="{7F2927EE-8430-485D-B27F-0E4FBE93945D}" destId="{B0EEF942-FBA6-4D43-B5A3-75695B841D7A}" srcOrd="0" destOrd="0" presId="urn:microsoft.com/office/officeart/2005/8/layout/cycle2"/>
    <dgm:cxn modelId="{E9E7D9C3-9050-4281-87C3-23255D77AFB4}" srcId="{1F0932D4-92CC-42E0-8D52-F46FC4FDEBCC}" destId="{9253A992-CDCB-4746-BBE2-6AE478CAD93A}" srcOrd="0" destOrd="0" parTransId="{1102EEAF-0C46-456E-AA94-36E933099912}" sibTransId="{0CBFBF1A-4389-45D1-9CB5-360CDA46F994}"/>
    <dgm:cxn modelId="{CB88FA16-5EDC-4D64-9ADA-95AE15F3D0B6}" type="presOf" srcId="{EFC0ACC1-EA0A-42B4-B60C-4DA5E66127EC}" destId="{02FE796E-B508-4FA6-9391-637F623D3D40}" srcOrd="1" destOrd="0" presId="urn:microsoft.com/office/officeart/2005/8/layout/cycle2"/>
    <dgm:cxn modelId="{74805692-95D6-4F60-9A55-4745FA29B078}" type="presOf" srcId="{9E31E83E-BA87-4613-9EBB-74F1E4588D8F}" destId="{462F180F-918D-49FC-85F6-168F09A55319}" srcOrd="0" destOrd="0" presId="urn:microsoft.com/office/officeart/2005/8/layout/cycle2"/>
    <dgm:cxn modelId="{BB6E5B41-7730-4683-85D9-DF9608A42AAC}" type="presOf" srcId="{490E0317-24ED-4E50-8F4D-37264DC78ECB}" destId="{B6CB27F2-6300-4390-A75F-ACF7AAEB40BC}" srcOrd="1" destOrd="0" presId="urn:microsoft.com/office/officeart/2005/8/layout/cycle2"/>
    <dgm:cxn modelId="{411396C0-C7F6-4737-9AD4-7327181EB7CE}" srcId="{1F0932D4-92CC-42E0-8D52-F46FC4FDEBCC}" destId="{F6993CA0-B407-4970-AB2D-AB3586E0389C}" srcOrd="1" destOrd="0" parTransId="{3304A630-5F5D-4516-BC10-B429DDF78EB0}" sibTransId="{490E0317-24ED-4E50-8F4D-37264DC78ECB}"/>
    <dgm:cxn modelId="{459D13D1-537E-42FB-9AF9-81A02D1B395E}" type="presOf" srcId="{116FAAEF-3878-4A23-8BA2-B94CB7B7EA7D}" destId="{94EA0336-A4EC-45E4-B136-08D482F99E55}" srcOrd="0" destOrd="0" presId="urn:microsoft.com/office/officeart/2005/8/layout/cycle2"/>
    <dgm:cxn modelId="{A423856D-DBBA-4F61-843C-FB1138B12C9D}" type="presOf" srcId="{8E1E8666-BC26-4927-807B-7BFB2D9130E4}" destId="{446BC764-AE4B-411F-885B-AABF14E95513}" srcOrd="1" destOrd="0" presId="urn:microsoft.com/office/officeart/2005/8/layout/cycle2"/>
    <dgm:cxn modelId="{01B31FAC-5592-4012-93E6-4CA47C268E46}" type="presOf" srcId="{490E0317-24ED-4E50-8F4D-37264DC78ECB}" destId="{25B8E180-9868-448F-B8C2-38897D6B569C}" srcOrd="0" destOrd="0" presId="urn:microsoft.com/office/officeart/2005/8/layout/cycle2"/>
    <dgm:cxn modelId="{67265138-058C-46B5-B48D-D8E16C3589BB}" srcId="{1F0932D4-92CC-42E0-8D52-F46FC4FDEBCC}" destId="{78759390-9E5D-4D41-BDB4-216B116AC464}" srcOrd="2" destOrd="0" parTransId="{DA83944A-7564-45FC-88FD-B230287EDFBD}" sibTransId="{35D158C1-183D-49EE-AC8A-C60C5D4F78BE}"/>
    <dgm:cxn modelId="{E9EE4182-688D-455C-9F6A-666F4A2ABA43}" type="presOf" srcId="{8E1E8666-BC26-4927-807B-7BFB2D9130E4}" destId="{325A7BEE-024F-494B-A915-82492F2298B0}" srcOrd="0" destOrd="0" presId="urn:microsoft.com/office/officeart/2005/8/layout/cycle2"/>
    <dgm:cxn modelId="{81039BA5-4814-4A5C-AEDC-1C83C5897A54}" type="presOf" srcId="{35D158C1-183D-49EE-AC8A-C60C5D4F78BE}" destId="{7B6D791C-79A0-4532-B11D-D43F2F50B4FC}" srcOrd="0" destOrd="0" presId="urn:microsoft.com/office/officeart/2005/8/layout/cycle2"/>
    <dgm:cxn modelId="{4BF64B77-8094-4693-A680-EA10CDECF3BA}" type="presOf" srcId="{116FAAEF-3878-4A23-8BA2-B94CB7B7EA7D}" destId="{C4343CB3-E35E-45A9-BD85-A47A17424CD8}" srcOrd="1" destOrd="0" presId="urn:microsoft.com/office/officeart/2005/8/layout/cycle2"/>
    <dgm:cxn modelId="{149FB098-5461-4EB8-B762-4A390964B6D8}" type="presOf" srcId="{F6993CA0-B407-4970-AB2D-AB3586E0389C}" destId="{B5499D0D-5EB3-474B-84B8-CD9617616E3E}" srcOrd="0" destOrd="0" presId="urn:microsoft.com/office/officeart/2005/8/layout/cycle2"/>
    <dgm:cxn modelId="{D5BCBF53-CCD2-4011-8146-B6D88B6FCC04}" type="presOf" srcId="{C66FDAF7-EA4C-4D44-8FB9-B41F675B499C}" destId="{4DFAD315-B82C-4F7A-B9C8-526D26669A61}" srcOrd="1" destOrd="0" presId="urn:microsoft.com/office/officeart/2005/8/layout/cycle2"/>
    <dgm:cxn modelId="{11364E23-964F-496A-8BD8-A86E9B016A60}" type="presOf" srcId="{0CBFBF1A-4389-45D1-9CB5-360CDA46F994}" destId="{26B87CD4-F578-4D7F-ADBC-4D19F76FA97E}" srcOrd="0" destOrd="0" presId="urn:microsoft.com/office/officeart/2005/8/layout/cycle2"/>
    <dgm:cxn modelId="{91AA8461-458C-4590-967D-92095DF9E353}" type="presOf" srcId="{35D158C1-183D-49EE-AC8A-C60C5D4F78BE}" destId="{FFFA6145-63B8-4961-A62E-BAB04BC15C36}" srcOrd="1" destOrd="0" presId="urn:microsoft.com/office/officeart/2005/8/layout/cycle2"/>
    <dgm:cxn modelId="{DC800300-F08F-4DD3-BC61-7CE59BD37B49}" type="presOf" srcId="{DF6973B1-4458-4C57-BC44-54EA082DFB5C}" destId="{0C20B05E-F55D-48BA-BBCA-420C01790067}" srcOrd="0" destOrd="0" presId="urn:microsoft.com/office/officeart/2005/8/layout/cycle2"/>
    <dgm:cxn modelId="{A291EC70-96ED-4F6D-B79E-B170525FCA95}" srcId="{1F0932D4-92CC-42E0-8D52-F46FC4FDEBCC}" destId="{CA74D2B4-22CA-4072-B7FE-D0A1EE4FE16F}" srcOrd="3" destOrd="0" parTransId="{F9FA7A17-9D62-4648-8E70-43E643C09EAA}" sibTransId="{116FAAEF-3878-4A23-8BA2-B94CB7B7EA7D}"/>
    <dgm:cxn modelId="{3387757D-329F-4836-89B0-636EDEC4233A}" srcId="{1F0932D4-92CC-42E0-8D52-F46FC4FDEBCC}" destId="{7F2927EE-8430-485D-B27F-0E4FBE93945D}" srcOrd="4" destOrd="0" parTransId="{C5250072-B15C-4C86-9CFA-1DA74E882C02}" sibTransId="{C66FDAF7-EA4C-4D44-8FB9-B41F675B499C}"/>
    <dgm:cxn modelId="{DDF6253D-695C-42A6-AA3B-9B2D36AFE8EB}" type="presParOf" srcId="{B929DD97-E5C9-4CCD-AE00-DAEB7D995163}" destId="{F39E1758-ACBD-4C3C-8E08-1FD968C0D26A}" srcOrd="0" destOrd="0" presId="urn:microsoft.com/office/officeart/2005/8/layout/cycle2"/>
    <dgm:cxn modelId="{2B1434CF-5B2B-4123-8EA3-442853EC886D}" type="presParOf" srcId="{B929DD97-E5C9-4CCD-AE00-DAEB7D995163}" destId="{26B87CD4-F578-4D7F-ADBC-4D19F76FA97E}" srcOrd="1" destOrd="0" presId="urn:microsoft.com/office/officeart/2005/8/layout/cycle2"/>
    <dgm:cxn modelId="{84169D00-4AE6-4B59-8517-1C393B16F039}" type="presParOf" srcId="{26B87CD4-F578-4D7F-ADBC-4D19F76FA97E}" destId="{8AFD74F2-F500-442D-985D-465EC9DA4E1A}" srcOrd="0" destOrd="0" presId="urn:microsoft.com/office/officeart/2005/8/layout/cycle2"/>
    <dgm:cxn modelId="{B6A1ABEF-B629-453B-8D23-3ABF41D35EA3}" type="presParOf" srcId="{B929DD97-E5C9-4CCD-AE00-DAEB7D995163}" destId="{B5499D0D-5EB3-474B-84B8-CD9617616E3E}" srcOrd="2" destOrd="0" presId="urn:microsoft.com/office/officeart/2005/8/layout/cycle2"/>
    <dgm:cxn modelId="{4DB1ED74-F05C-4C83-9FC1-69CADA6C3B0C}" type="presParOf" srcId="{B929DD97-E5C9-4CCD-AE00-DAEB7D995163}" destId="{25B8E180-9868-448F-B8C2-38897D6B569C}" srcOrd="3" destOrd="0" presId="urn:microsoft.com/office/officeart/2005/8/layout/cycle2"/>
    <dgm:cxn modelId="{389F8B2A-8CA5-4B26-84B4-397CB14654FC}" type="presParOf" srcId="{25B8E180-9868-448F-B8C2-38897D6B569C}" destId="{B6CB27F2-6300-4390-A75F-ACF7AAEB40BC}" srcOrd="0" destOrd="0" presId="urn:microsoft.com/office/officeart/2005/8/layout/cycle2"/>
    <dgm:cxn modelId="{BD0F5488-BA64-4753-86BD-4BF42ED5E752}" type="presParOf" srcId="{B929DD97-E5C9-4CCD-AE00-DAEB7D995163}" destId="{0214D265-D0C8-4850-93D7-979B039358F7}" srcOrd="4" destOrd="0" presId="urn:microsoft.com/office/officeart/2005/8/layout/cycle2"/>
    <dgm:cxn modelId="{3AA8617A-87EF-46A2-B89A-D582230C99E2}" type="presParOf" srcId="{B929DD97-E5C9-4CCD-AE00-DAEB7D995163}" destId="{7B6D791C-79A0-4532-B11D-D43F2F50B4FC}" srcOrd="5" destOrd="0" presId="urn:microsoft.com/office/officeart/2005/8/layout/cycle2"/>
    <dgm:cxn modelId="{8DD1ED03-3914-4226-BF64-615CE443C33D}" type="presParOf" srcId="{7B6D791C-79A0-4532-B11D-D43F2F50B4FC}" destId="{FFFA6145-63B8-4961-A62E-BAB04BC15C36}" srcOrd="0" destOrd="0" presId="urn:microsoft.com/office/officeart/2005/8/layout/cycle2"/>
    <dgm:cxn modelId="{C4548B3F-3F32-467B-BC16-33C4722F0CC5}" type="presParOf" srcId="{B929DD97-E5C9-4CCD-AE00-DAEB7D995163}" destId="{628CBDC2-DC8D-4338-9728-4C218E55FCB1}" srcOrd="6" destOrd="0" presId="urn:microsoft.com/office/officeart/2005/8/layout/cycle2"/>
    <dgm:cxn modelId="{D0836493-CF66-4379-A346-F5F6BC87F0DC}" type="presParOf" srcId="{B929DD97-E5C9-4CCD-AE00-DAEB7D995163}" destId="{94EA0336-A4EC-45E4-B136-08D482F99E55}" srcOrd="7" destOrd="0" presId="urn:microsoft.com/office/officeart/2005/8/layout/cycle2"/>
    <dgm:cxn modelId="{8C7F1740-276D-4843-B9D1-16387314ECF4}" type="presParOf" srcId="{94EA0336-A4EC-45E4-B136-08D482F99E55}" destId="{C4343CB3-E35E-45A9-BD85-A47A17424CD8}" srcOrd="0" destOrd="0" presId="urn:microsoft.com/office/officeart/2005/8/layout/cycle2"/>
    <dgm:cxn modelId="{14F9371F-DD4D-4E74-81DC-A609688C23B4}" type="presParOf" srcId="{B929DD97-E5C9-4CCD-AE00-DAEB7D995163}" destId="{B0EEF942-FBA6-4D43-B5A3-75695B841D7A}" srcOrd="8" destOrd="0" presId="urn:microsoft.com/office/officeart/2005/8/layout/cycle2"/>
    <dgm:cxn modelId="{F73A77C2-4C03-4F12-B32A-1CF290FEDF19}" type="presParOf" srcId="{B929DD97-E5C9-4CCD-AE00-DAEB7D995163}" destId="{691BE8D0-EFFA-47C4-99E9-F965E8998BFD}" srcOrd="9" destOrd="0" presId="urn:microsoft.com/office/officeart/2005/8/layout/cycle2"/>
    <dgm:cxn modelId="{C3356C81-5644-484D-A637-C915BEFE850C}" type="presParOf" srcId="{691BE8D0-EFFA-47C4-99E9-F965E8998BFD}" destId="{4DFAD315-B82C-4F7A-B9C8-526D26669A61}" srcOrd="0" destOrd="0" presId="urn:microsoft.com/office/officeart/2005/8/layout/cycle2"/>
    <dgm:cxn modelId="{252308A2-11F1-47FE-B909-BD93BB8092AF}" type="presParOf" srcId="{B929DD97-E5C9-4CCD-AE00-DAEB7D995163}" destId="{462F180F-918D-49FC-85F6-168F09A55319}" srcOrd="10" destOrd="0" presId="urn:microsoft.com/office/officeart/2005/8/layout/cycle2"/>
    <dgm:cxn modelId="{4AAE5AA3-BBE9-4F52-B20C-1E1A7A9A1E9F}" type="presParOf" srcId="{B929DD97-E5C9-4CCD-AE00-DAEB7D995163}" destId="{325A7BEE-024F-494B-A915-82492F2298B0}" srcOrd="11" destOrd="0" presId="urn:microsoft.com/office/officeart/2005/8/layout/cycle2"/>
    <dgm:cxn modelId="{6826BBFE-667F-4139-AFDD-91EA5764DBC5}" type="presParOf" srcId="{325A7BEE-024F-494B-A915-82492F2298B0}" destId="{446BC764-AE4B-411F-885B-AABF14E95513}" srcOrd="0" destOrd="0" presId="urn:microsoft.com/office/officeart/2005/8/layout/cycle2"/>
    <dgm:cxn modelId="{993F477A-3FB7-4A57-8405-F54489FE6E35}" type="presParOf" srcId="{B929DD97-E5C9-4CCD-AE00-DAEB7D995163}" destId="{0C20B05E-F55D-48BA-BBCA-420C01790067}" srcOrd="12" destOrd="0" presId="urn:microsoft.com/office/officeart/2005/8/layout/cycle2"/>
    <dgm:cxn modelId="{EC02CA4B-35E3-41EC-A2AD-E96A23F4FA23}" type="presParOf" srcId="{B929DD97-E5C9-4CCD-AE00-DAEB7D995163}" destId="{04D55115-30A4-473C-934B-CE55A77B99A2}" srcOrd="13" destOrd="0" presId="urn:microsoft.com/office/officeart/2005/8/layout/cycle2"/>
    <dgm:cxn modelId="{2BD8B050-2152-41F9-AC6F-D9A1810A30EB}" type="presParOf" srcId="{04D55115-30A4-473C-934B-CE55A77B99A2}" destId="{02FE796E-B508-4FA6-9391-637F623D3D4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59D5D-C175-4308-A8B6-BD104B9C7414}" type="datetimeFigureOut">
              <a:rPr lang="en-US" smtClean="0"/>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8EFFE-49C3-4F2D-8B1D-8C06648A95BD}" type="slidenum">
              <a:rPr lang="en-US" smtClean="0"/>
              <a:t>‹#›</a:t>
            </a:fld>
            <a:endParaRPr lang="en-US"/>
          </a:p>
        </p:txBody>
      </p:sp>
    </p:spTree>
    <p:extLst>
      <p:ext uri="{BB962C8B-B14F-4D97-AF65-F5344CB8AC3E}">
        <p14:creationId xmlns:p14="http://schemas.microsoft.com/office/powerpoint/2010/main" val="54058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8EFFE-49C3-4F2D-8B1D-8C06648A95BD}" type="slidenum">
              <a:rPr lang="en-US" smtClean="0"/>
              <a:t>1</a:t>
            </a:fld>
            <a:endParaRPr lang="en-US"/>
          </a:p>
        </p:txBody>
      </p:sp>
    </p:spTree>
    <p:extLst>
      <p:ext uri="{BB962C8B-B14F-4D97-AF65-F5344CB8AC3E}">
        <p14:creationId xmlns:p14="http://schemas.microsoft.com/office/powerpoint/2010/main" val="43617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3" cstate="print"/>
          <a:stretch>
            <a:fillRect/>
          </a:stretch>
        </p:blipFill>
        <p:spPr>
          <a:xfrm>
            <a:off x="0" y="-152400"/>
            <a:ext cx="9144000" cy="6858000"/>
          </a:xfrm>
          <a:prstGeom prst="rect">
            <a:avLst/>
          </a:prstGeom>
        </p:spPr>
      </p:pic>
      <p:sp>
        <p:nvSpPr>
          <p:cNvPr id="8" name="Flowchart: Delay 7"/>
          <p:cNvSpPr/>
          <p:nvPr/>
        </p:nvSpPr>
        <p:spPr>
          <a:xfrm>
            <a:off x="152400" y="1429034"/>
            <a:ext cx="4572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a:t>
            </a:r>
            <a:endParaRPr lang="en-US" dirty="0"/>
          </a:p>
        </p:txBody>
      </p:sp>
      <p:pic>
        <p:nvPicPr>
          <p:cNvPr id="7" name="Picture 1"/>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0600" y="381000"/>
            <a:ext cx="2819400" cy="272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905000" y="3250842"/>
            <a:ext cx="4953000" cy="2616101"/>
          </a:xfrm>
          <a:prstGeom prst="rect">
            <a:avLst/>
          </a:prstGeom>
        </p:spPr>
        <p:txBody>
          <a:bodyPr wrap="square">
            <a:spAutoFit/>
          </a:bodyPr>
          <a:lstStyle/>
          <a:p>
            <a:pPr algn="just" rtl="1"/>
            <a:r>
              <a:rPr lang="fa-IR" sz="3600" dirty="0">
                <a:ln w="0"/>
                <a:solidFill>
                  <a:schemeClr val="accent3">
                    <a:lumMod val="50000"/>
                  </a:schemeClr>
                </a:solidFill>
                <a:effectLst>
                  <a:glow rad="139700">
                    <a:schemeClr val="accent3">
                      <a:satMod val="175000"/>
                      <a:alpha val="40000"/>
                    </a:schemeClr>
                  </a:glow>
                  <a:reflection blurRad="6350" stA="53000" endA="300" endPos="35500" dir="5400000" sy="-90000" algn="bl" rotWithShape="0"/>
                </a:effectLst>
                <a:latin typeface="2  Mitra"/>
                <a:cs typeface="B Zar" panose="00000400000000000000" pitchFamily="2" charset="-78"/>
              </a:rPr>
              <a:t>وَمَا كَانَ الْمُؤْمِنُونَ لِيَنفِرُواْ كَآفَّةً فَلَوْلاَ نَفَرَ مِن كُلِّ فِرْقَةٍ مِّنْهُمْ طَآئِفَةٌ </a:t>
            </a:r>
            <a:r>
              <a:rPr lang="fa-IR" sz="3600" dirty="0">
                <a:ln w="0"/>
                <a:solidFill>
                  <a:srgbClr val="C00000"/>
                </a:solidFill>
                <a:effectLst>
                  <a:glow rad="139700">
                    <a:schemeClr val="accent3">
                      <a:satMod val="175000"/>
                      <a:alpha val="40000"/>
                    </a:schemeClr>
                  </a:glow>
                  <a:reflection blurRad="6350" stA="53000" endA="300" endPos="35500" dir="5400000" sy="-90000" algn="bl" rotWithShape="0"/>
                </a:effectLst>
                <a:latin typeface="2  Mitra"/>
                <a:cs typeface="B Zar" panose="00000400000000000000" pitchFamily="2" charset="-78"/>
              </a:rPr>
              <a:t>لِّيَتَفَقَّهُواْ فِي الدِّين</a:t>
            </a:r>
            <a:r>
              <a:rPr lang="fa-IR" sz="3600" dirty="0">
                <a:ln w="0"/>
                <a:solidFill>
                  <a:schemeClr val="accent3">
                    <a:lumMod val="50000"/>
                  </a:schemeClr>
                </a:solidFill>
                <a:effectLst>
                  <a:glow rad="139700">
                    <a:schemeClr val="accent3">
                      <a:satMod val="175000"/>
                      <a:alpha val="40000"/>
                    </a:schemeClr>
                  </a:glow>
                  <a:reflection blurRad="6350" stA="53000" endA="300" endPos="35500" dir="5400000" sy="-90000" algn="bl" rotWithShape="0"/>
                </a:effectLst>
                <a:latin typeface="2  Mitra"/>
                <a:cs typeface="B Zar" panose="00000400000000000000" pitchFamily="2" charset="-78"/>
              </a:rPr>
              <a:t>ِ وَلِيُنذِرُواْ قَوْمَهُمْ إِذَا رَجَعُواْ إِلَيْهِمْ لَعَلَّهُمْ </a:t>
            </a:r>
            <a:r>
              <a:rPr lang="fa-IR" sz="3600" dirty="0" smtClean="0">
                <a:ln w="0"/>
                <a:solidFill>
                  <a:schemeClr val="accent3">
                    <a:lumMod val="50000"/>
                  </a:schemeClr>
                </a:solidFill>
                <a:effectLst>
                  <a:glow rad="139700">
                    <a:schemeClr val="accent3">
                      <a:satMod val="175000"/>
                      <a:alpha val="40000"/>
                    </a:schemeClr>
                  </a:glow>
                  <a:reflection blurRad="6350" stA="53000" endA="300" endPos="35500" dir="5400000" sy="-90000" algn="bl" rotWithShape="0"/>
                </a:effectLst>
                <a:latin typeface="2  Mitra"/>
                <a:cs typeface="B Zar" panose="00000400000000000000" pitchFamily="2" charset="-78"/>
              </a:rPr>
              <a:t>يَحْذَرُونَ</a:t>
            </a:r>
          </a:p>
          <a:p>
            <a:pPr algn="ctr" rtl="1"/>
            <a:r>
              <a:rPr lang="fa-IR" sz="2000" dirty="0" smtClean="0">
                <a:ln w="0"/>
                <a:solidFill>
                  <a:schemeClr val="accent3">
                    <a:lumMod val="75000"/>
                  </a:schemeClr>
                </a:solidFill>
                <a:effectLst>
                  <a:reflection blurRad="6350" stA="53000" endA="300" endPos="35500" dir="5400000" sy="-90000" algn="bl" rotWithShape="0"/>
                </a:effectLst>
                <a:latin typeface="2  Mitra"/>
                <a:cs typeface="B Zar" panose="00000400000000000000" pitchFamily="2" charset="-78"/>
              </a:rPr>
              <a:t>توبه 122</a:t>
            </a:r>
            <a:endParaRPr lang="en-US" sz="2000" dirty="0">
              <a:ln w="0"/>
              <a:solidFill>
                <a:schemeClr val="accent3">
                  <a:lumMod val="75000"/>
                </a:schemeClr>
              </a:solidFill>
              <a:effectLst>
                <a:reflection blurRad="6350" stA="53000" endA="300" endPos="35500" dir="5400000" sy="-90000" algn="bl" rotWithShape="0"/>
              </a:effectLst>
              <a:latin typeface="2  Mitra"/>
              <a:cs typeface="B Zar" panose="00000400000000000000" pitchFamily="2" charset="-78"/>
            </a:endParaRPr>
          </a:p>
        </p:txBody>
      </p:sp>
    </p:spTree>
    <p:extLst>
      <p:ext uri="{BB962C8B-B14F-4D97-AF65-F5344CB8AC3E}">
        <p14:creationId xmlns:p14="http://schemas.microsoft.com/office/powerpoint/2010/main" val="4189967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327828"/>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dirty="0" smtClean="0">
                <a:cs typeface="B Jadid" panose="00000700000000000000" pitchFamily="2" charset="-78"/>
              </a:rPr>
              <a:t>اهداف موضوع شناسی</a:t>
            </a:r>
            <a:endParaRPr lang="en-US" sz="3600" dirty="0">
              <a:cs typeface="B Jadid" panose="00000700000000000000" pitchFamily="2" charset="-78"/>
            </a:endParaRPr>
          </a:p>
        </p:txBody>
      </p:sp>
      <p:sp>
        <p:nvSpPr>
          <p:cNvPr id="3" name="Content Placeholder 2"/>
          <p:cNvSpPr>
            <a:spLocks noGrp="1"/>
          </p:cNvSpPr>
          <p:nvPr>
            <p:ph idx="1"/>
          </p:nvPr>
        </p:nvSpPr>
        <p:spPr>
          <a:xfrm>
            <a:off x="1219200" y="1905000"/>
            <a:ext cx="7467600" cy="4221163"/>
          </a:xfrm>
        </p:spPr>
        <p:txBody>
          <a:bodyPr>
            <a:normAutofit lnSpcReduction="10000"/>
          </a:bodyPr>
          <a:lstStyle/>
          <a:p>
            <a:pPr marL="0" indent="0" algn="r" rtl="1">
              <a:buNone/>
            </a:pPr>
            <a:r>
              <a:rPr lang="fa-IR" sz="2400" dirty="0" smtClean="0">
                <a:cs typeface="B Titr" panose="00000700000000000000" pitchFamily="2" charset="-78"/>
              </a:rPr>
              <a:t>هدف کلی</a:t>
            </a:r>
          </a:p>
          <a:p>
            <a:pPr algn="r" rtl="1"/>
            <a:r>
              <a:rPr lang="fa-IR" dirty="0" smtClean="0"/>
              <a:t>تشخیص موضوعات احکام فقهی از نظر مفهوم و مصداق و... برای تسهیل در افتا و اجرا</a:t>
            </a:r>
          </a:p>
          <a:p>
            <a:pPr marL="0" indent="0" algn="r" rtl="1">
              <a:buNone/>
            </a:pPr>
            <a:r>
              <a:rPr lang="fa-IR" sz="2400" dirty="0" smtClean="0">
                <a:cs typeface="B Titr" panose="00000700000000000000" pitchFamily="2" charset="-78"/>
              </a:rPr>
              <a:t>اهداف کاربردی</a:t>
            </a:r>
          </a:p>
          <a:p>
            <a:pPr marL="514350" indent="-514350" algn="r" rtl="1">
              <a:buFont typeface="+mj-lt"/>
              <a:buAutoNum type="arabicParenR"/>
            </a:pPr>
            <a:r>
              <a:rPr lang="fa-IR" sz="2800" b="1" dirty="0" smtClean="0">
                <a:cs typeface="B Nazanin" panose="00000400000000000000" pitchFamily="2" charset="-78"/>
              </a:rPr>
              <a:t>دستیاری فقها در افتاء</a:t>
            </a:r>
          </a:p>
          <a:p>
            <a:pPr marL="514350" indent="-514350" algn="r" rtl="1">
              <a:buFont typeface="+mj-lt"/>
              <a:buAutoNum type="arabicParenR"/>
            </a:pPr>
            <a:r>
              <a:rPr lang="fa-IR" sz="2800" b="1" dirty="0" smtClean="0">
                <a:cs typeface="B Nazanin" panose="00000400000000000000" pitchFamily="2" charset="-78"/>
              </a:rPr>
              <a:t>دستیاری مکلفان در عمل به تکلیف</a:t>
            </a:r>
          </a:p>
          <a:p>
            <a:pPr marL="514350" indent="-514350" algn="r" rtl="1">
              <a:buFont typeface="+mj-lt"/>
              <a:buAutoNum type="arabicParenR"/>
            </a:pPr>
            <a:r>
              <a:rPr lang="fa-IR" sz="2800" b="1" dirty="0" smtClean="0">
                <a:cs typeface="B Nazanin" panose="00000400000000000000" pitchFamily="2" charset="-78"/>
              </a:rPr>
              <a:t>حل و پیشگیری اختلافات فتوایی ناشی از ابهام موضوع</a:t>
            </a:r>
          </a:p>
          <a:p>
            <a:pPr marL="514350" indent="-514350" algn="r" rtl="1">
              <a:buFont typeface="+mj-lt"/>
              <a:buAutoNum type="arabicParenR"/>
            </a:pPr>
            <a:r>
              <a:rPr lang="fa-IR" sz="2800" b="1" dirty="0" smtClean="0">
                <a:cs typeface="B Nazanin" panose="00000400000000000000" pitchFamily="2" charset="-78"/>
              </a:rPr>
              <a:t>تسهیل و تسریع در صدور فتوا</a:t>
            </a:r>
          </a:p>
          <a:p>
            <a:pPr marL="514350" indent="-514350" algn="r" rtl="1">
              <a:buFont typeface="+mj-lt"/>
              <a:buAutoNum type="arabicParenR"/>
            </a:pPr>
            <a:r>
              <a:rPr lang="fa-IR" sz="2800" b="1" dirty="0" smtClean="0">
                <a:cs typeface="B Nazanin" panose="00000400000000000000" pitchFamily="2" charset="-78"/>
              </a:rPr>
              <a:t>تسهیل در عمل مکلفان به حکم</a:t>
            </a:r>
          </a:p>
          <a:p>
            <a:pPr algn="r" rtl="1"/>
            <a:endParaRPr lang="fa-IR" dirty="0" smtClean="0"/>
          </a:p>
          <a:p>
            <a:pPr algn="r" rtl="1"/>
            <a:endParaRPr lang="fa-IR" dirty="0" smtClean="0"/>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0" y="6244193"/>
            <a:ext cx="1938351" cy="369332"/>
          </a:xfrm>
          <a:prstGeom prst="rect">
            <a:avLst/>
          </a:prstGeom>
        </p:spPr>
        <p:txBody>
          <a:bodyPr wrap="none">
            <a:spAutoFit/>
          </a:bodyPr>
          <a:lstStyle/>
          <a:p>
            <a:r>
              <a:rPr lang="fa-IR" dirty="0" smtClean="0"/>
              <a:t>اهداف موضوع شناسی</a:t>
            </a:r>
            <a:endParaRPr lang="fa-IR" dirty="0"/>
          </a:p>
        </p:txBody>
      </p:sp>
    </p:spTree>
    <p:extLst>
      <p:ext uri="{BB962C8B-B14F-4D97-AF65-F5344CB8AC3E}">
        <p14:creationId xmlns:p14="http://schemas.microsoft.com/office/powerpoint/2010/main" val="2565124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98933" y="948521"/>
            <a:ext cx="5029200" cy="731838"/>
          </a:xfrm>
        </p:spPr>
        <p:txBody>
          <a:bodyPr>
            <a:normAutofit/>
          </a:bodyPr>
          <a:lstStyle/>
          <a:p>
            <a:pPr rtl="1"/>
            <a:r>
              <a:rPr lang="fa-IR" sz="3600" dirty="0" smtClean="0">
                <a:cs typeface="B Titr" panose="00000700000000000000" pitchFamily="2" charset="-78"/>
              </a:rPr>
              <a:t>تاریخچه موضوع شناسی</a:t>
            </a:r>
            <a:endParaRPr lang="en-US" sz="3600" dirty="0">
              <a:cs typeface="B Titr" panose="00000700000000000000" pitchFamily="2" charset="-78"/>
            </a:endParaRPr>
          </a:p>
        </p:txBody>
      </p:sp>
      <p:sp>
        <p:nvSpPr>
          <p:cNvPr id="3" name="Content Placeholder 2"/>
          <p:cNvSpPr>
            <a:spLocks noGrp="1"/>
          </p:cNvSpPr>
          <p:nvPr>
            <p:ph idx="1"/>
          </p:nvPr>
        </p:nvSpPr>
        <p:spPr>
          <a:xfrm>
            <a:off x="1620953" y="2000424"/>
            <a:ext cx="7010400" cy="4392896"/>
          </a:xfrm>
        </p:spPr>
        <p:txBody>
          <a:bodyPr>
            <a:normAutofit fontScale="92500"/>
          </a:bodyPr>
          <a:lstStyle/>
          <a:p>
            <a:pPr algn="just" rtl="1"/>
            <a:r>
              <a:rPr lang="fa-IR" b="1" dirty="0" smtClean="0">
                <a:cs typeface="B Nazanin" panose="00000400000000000000" pitchFamily="2" charset="-78"/>
              </a:rPr>
              <a:t>موضوع و موضوع شناسی سابقه ای به قدمت صدور حکم دارد زیرا حکم و موضوع ملازم یکدیگرند</a:t>
            </a:r>
          </a:p>
          <a:p>
            <a:pPr algn="just" rtl="1"/>
            <a:r>
              <a:rPr lang="fa-IR" b="1" dirty="0" smtClean="0">
                <a:cs typeface="B Nazanin" panose="00000400000000000000" pitchFamily="2" charset="-78"/>
              </a:rPr>
              <a:t>در عصر تشریع و حضور پیشوایان معصوم (ع) نمونه هایی از پرسش های موضوع شناسانه از طرف مردم و کار موضوع شناسی در سیره ایشان وجود دارد.</a:t>
            </a:r>
          </a:p>
          <a:p>
            <a:pPr algn="just" rtl="1"/>
            <a:r>
              <a:rPr lang="fa-IR" b="1" dirty="0" smtClean="0">
                <a:cs typeface="B Nazanin" panose="00000400000000000000" pitchFamily="2" charset="-78"/>
              </a:rPr>
              <a:t>در ادامه فقها نیز به صورت پراکنده، شخصی و موردی برای رفع نیازهای اجتهادی و تسهیل فعل مکلفان به موضوع شناسی می پرداخته اند</a:t>
            </a:r>
            <a:endParaRPr lang="fa-IR" b="1"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048685" cy="369332"/>
          </a:xfrm>
          <a:prstGeom prst="rect">
            <a:avLst/>
          </a:prstGeom>
        </p:spPr>
        <p:txBody>
          <a:bodyPr wrap="none">
            <a:spAutoFit/>
          </a:bodyPr>
          <a:lstStyle/>
          <a:p>
            <a:r>
              <a:rPr lang="fa-IR" dirty="0" smtClean="0"/>
              <a:t>تاریخچه ...</a:t>
            </a:r>
            <a:endParaRPr lang="fa-IR" dirty="0"/>
          </a:p>
        </p:txBody>
      </p:sp>
    </p:spTree>
    <p:extLst>
      <p:ext uri="{BB962C8B-B14F-4D97-AF65-F5344CB8AC3E}">
        <p14:creationId xmlns:p14="http://schemas.microsoft.com/office/powerpoint/2010/main" val="317064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54"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dirty="0" smtClean="0">
                <a:cs typeface="B Jadid" panose="00000700000000000000" pitchFamily="2" charset="-78"/>
              </a:rPr>
              <a:t>پیشینه مبانی موضوع شناسی</a:t>
            </a:r>
            <a:endParaRPr lang="en-US" sz="3600" dirty="0">
              <a:cs typeface="B Jadid" panose="00000700000000000000" pitchFamily="2" charset="-78"/>
            </a:endParaRPr>
          </a:p>
        </p:txBody>
      </p:sp>
      <p:sp>
        <p:nvSpPr>
          <p:cNvPr id="3" name="Content Placeholder 2"/>
          <p:cNvSpPr>
            <a:spLocks noGrp="1"/>
          </p:cNvSpPr>
          <p:nvPr>
            <p:ph idx="1"/>
          </p:nvPr>
        </p:nvSpPr>
        <p:spPr>
          <a:xfrm>
            <a:off x="1789875" y="1754308"/>
            <a:ext cx="6934200" cy="4688217"/>
          </a:xfrm>
        </p:spPr>
        <p:txBody>
          <a:bodyPr>
            <a:normAutofit fontScale="77500" lnSpcReduction="20000"/>
          </a:bodyPr>
          <a:lstStyle/>
          <a:p>
            <a:pPr algn="just" rtl="1"/>
            <a:r>
              <a:rPr lang="fa-IR" b="1" dirty="0" smtClean="0">
                <a:cs typeface="B Nazanin" panose="00000400000000000000" pitchFamily="2" charset="-78"/>
              </a:rPr>
              <a:t>در باره مبانی نظری موضوع شناسی مباحث فراوان اما پراکنده ای در آثار فقهی وجود دارد </a:t>
            </a:r>
          </a:p>
          <a:p>
            <a:pPr algn="just" rtl="1"/>
            <a:r>
              <a:rPr lang="fa-IR" b="1" dirty="0" smtClean="0">
                <a:cs typeface="B Nazanin" panose="00000400000000000000" pitchFamily="2" charset="-78"/>
              </a:rPr>
              <a:t>مقالات گوناگونی نیز در مجلات تخصصی فقهی به چشم می خورد.</a:t>
            </a:r>
          </a:p>
          <a:p>
            <a:pPr algn="just" rtl="1"/>
            <a:r>
              <a:rPr lang="fa-IR" b="1" dirty="0" smtClean="0">
                <a:cs typeface="B Nazanin" panose="00000400000000000000" pitchFamily="2" charset="-78"/>
              </a:rPr>
              <a:t>کتابهایی که در این زمینه نگاشته شده اندک اند ازجمله:</a:t>
            </a:r>
          </a:p>
          <a:p>
            <a:pPr marL="514350" indent="-514350" algn="just" rtl="1">
              <a:buFont typeface="+mj-lt"/>
              <a:buAutoNum type="arabicParenR"/>
            </a:pPr>
            <a:r>
              <a:rPr lang="fa-IR" dirty="0" smtClean="0">
                <a:cs typeface="B Nazanin" panose="00000400000000000000" pitchFamily="2" charset="-78"/>
              </a:rPr>
              <a:t>عوامل مؤثر در تشخیص موضوعات احکام سید جعفر علوی/91</a:t>
            </a:r>
          </a:p>
          <a:p>
            <a:pPr marL="514350" indent="-514350" algn="just" rtl="1">
              <a:buFont typeface="+mj-lt"/>
              <a:buAutoNum type="arabicParenR"/>
            </a:pPr>
            <a:r>
              <a:rPr lang="fa-IR" dirty="0" smtClean="0">
                <a:cs typeface="B Nazanin" panose="00000400000000000000" pitchFamily="2" charset="-78"/>
              </a:rPr>
              <a:t>موضوع شناسی احکام فقهی/ مصاحبه/ علیرضا فرحناک/90 </a:t>
            </a:r>
          </a:p>
          <a:p>
            <a:pPr marL="514350" indent="-514350" algn="just" rtl="1">
              <a:buFont typeface="+mj-lt"/>
              <a:buAutoNum type="arabicParenR"/>
            </a:pPr>
            <a:r>
              <a:rPr lang="fa-IR" dirty="0" smtClean="0">
                <a:cs typeface="B Nazanin" panose="00000400000000000000" pitchFamily="2" charset="-78"/>
              </a:rPr>
              <a:t>فقه و عرف/ ابوالقاسم علیدوست/ 84</a:t>
            </a:r>
          </a:p>
          <a:p>
            <a:pPr marL="514350" indent="-514350" algn="just" rtl="1">
              <a:buFont typeface="+mj-lt"/>
              <a:buAutoNum type="arabicParenR"/>
            </a:pPr>
            <a:r>
              <a:rPr lang="fa-IR" dirty="0" smtClean="0">
                <a:cs typeface="B Nazanin" panose="00000400000000000000" pitchFamily="2" charset="-78"/>
              </a:rPr>
              <a:t>در آمدی بر عرف سید </a:t>
            </a:r>
            <a:r>
              <a:rPr lang="fa-IR" dirty="0">
                <a:cs typeface="B Nazanin" panose="00000400000000000000" pitchFamily="2" charset="-78"/>
              </a:rPr>
              <a:t>علی </a:t>
            </a:r>
            <a:r>
              <a:rPr lang="fa-IR" dirty="0" smtClean="0">
                <a:cs typeface="B Nazanin" panose="00000400000000000000" pitchFamily="2" charset="-78"/>
              </a:rPr>
              <a:t>جبار </a:t>
            </a:r>
            <a:r>
              <a:rPr lang="fa-IR" dirty="0">
                <a:cs typeface="B Nazanin" panose="00000400000000000000" pitchFamily="2" charset="-78"/>
              </a:rPr>
              <a:t>گلباغی ماسوله/سال </a:t>
            </a:r>
            <a:r>
              <a:rPr lang="fa-IR" dirty="0" smtClean="0">
                <a:cs typeface="B Nazanin" panose="00000400000000000000" pitchFamily="2" charset="-78"/>
              </a:rPr>
              <a:t>78</a:t>
            </a:r>
            <a:endParaRPr lang="en-US" dirty="0">
              <a:cs typeface="B Nazanin" panose="00000400000000000000" pitchFamily="2" charset="-78"/>
            </a:endParaRPr>
          </a:p>
          <a:p>
            <a:pPr algn="just" rtl="1"/>
            <a:r>
              <a:rPr lang="fa-IR" b="1" dirty="0" smtClean="0">
                <a:cs typeface="B Nazanin" panose="00000400000000000000" pitchFamily="2" charset="-78"/>
              </a:rPr>
              <a:t>هیچکدام از این آثار دارای جامعیت و پاسخگو به نیاز امروزی و آینده نیستند. </a:t>
            </a:r>
          </a:p>
          <a:p>
            <a:pPr algn="just" rtl="1"/>
            <a:r>
              <a:rPr lang="fa-IR" b="1" dirty="0" smtClean="0">
                <a:cs typeface="B Nazanin" panose="00000400000000000000" pitchFamily="2" charset="-78"/>
              </a:rPr>
              <a:t>از این رو مباحث موضوع شناسی نیاز به تکمیل و تنظیم مجدد دارد</a:t>
            </a: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048685" cy="369332"/>
          </a:xfrm>
          <a:prstGeom prst="rect">
            <a:avLst/>
          </a:prstGeom>
        </p:spPr>
        <p:txBody>
          <a:bodyPr wrap="none">
            <a:spAutoFit/>
          </a:bodyPr>
          <a:lstStyle/>
          <a:p>
            <a:r>
              <a:rPr lang="fa-IR" dirty="0" smtClean="0"/>
              <a:t>تاریخچه ...</a:t>
            </a:r>
            <a:endParaRPr lang="fa-IR" dirty="0"/>
          </a:p>
        </p:txBody>
      </p:sp>
    </p:spTree>
    <p:extLst>
      <p:ext uri="{BB962C8B-B14F-4D97-AF65-F5344CB8AC3E}">
        <p14:creationId xmlns:p14="http://schemas.microsoft.com/office/powerpoint/2010/main" val="2973595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anim calcmode="lin" valueType="num">
                                      <p:cBhvr>
                                        <p:cTn id="11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667000" y="685800"/>
            <a:ext cx="6019800" cy="731838"/>
          </a:xfrm>
        </p:spPr>
        <p:txBody>
          <a:bodyPr>
            <a:normAutofit/>
          </a:bodyPr>
          <a:lstStyle/>
          <a:p>
            <a:pPr rtl="1"/>
            <a:r>
              <a:rPr lang="fa-IR" sz="3200" dirty="0" smtClean="0">
                <a:cs typeface="B Titr" panose="00000700000000000000" pitchFamily="2" charset="-78"/>
              </a:rPr>
              <a:t>فوائد تبیین مبانی و روشها</a:t>
            </a:r>
            <a:endParaRPr lang="en-US" sz="3200" dirty="0">
              <a:cs typeface="B Titr" panose="00000700000000000000" pitchFamily="2" charset="-78"/>
            </a:endParaRPr>
          </a:p>
        </p:txBody>
      </p:sp>
      <p:sp>
        <p:nvSpPr>
          <p:cNvPr id="3" name="Content Placeholder 2"/>
          <p:cNvSpPr>
            <a:spLocks noGrp="1"/>
          </p:cNvSpPr>
          <p:nvPr>
            <p:ph idx="1"/>
          </p:nvPr>
        </p:nvSpPr>
        <p:spPr>
          <a:xfrm>
            <a:off x="1828800" y="1752600"/>
            <a:ext cx="6858000" cy="4373563"/>
          </a:xfrm>
        </p:spPr>
        <p:txBody>
          <a:bodyPr>
            <a:normAutofit fontScale="92500" lnSpcReduction="10000"/>
          </a:bodyPr>
          <a:lstStyle/>
          <a:p>
            <a:pPr marL="514350" indent="-514350" algn="r" rtl="1">
              <a:buFont typeface="+mj-lt"/>
              <a:buAutoNum type="arabicParenR"/>
            </a:pPr>
            <a:r>
              <a:rPr lang="fa-IR" dirty="0">
                <a:cs typeface="B Mitra" panose="00000400000000000000" pitchFamily="2" charset="-78"/>
              </a:rPr>
              <a:t>پرهیز از کلی گویی در باره موضوع شناسی</a:t>
            </a:r>
          </a:p>
          <a:p>
            <a:pPr marL="514350" indent="-514350" algn="r" rtl="1">
              <a:buFont typeface="+mj-lt"/>
              <a:buAutoNum type="arabicParenR"/>
            </a:pPr>
            <a:r>
              <a:rPr lang="fa-IR" dirty="0" smtClean="0">
                <a:cs typeface="B Mitra" panose="00000400000000000000" pitchFamily="2" charset="-78"/>
              </a:rPr>
              <a:t>تبیین نقشه راه برای موضوع شناسی</a:t>
            </a:r>
          </a:p>
          <a:p>
            <a:pPr marL="514350" indent="-514350" algn="r" rtl="1">
              <a:buFont typeface="+mj-lt"/>
              <a:buAutoNum type="arabicParenR"/>
            </a:pPr>
            <a:r>
              <a:rPr lang="fa-IR" dirty="0" smtClean="0">
                <a:cs typeface="B Mitra" panose="00000400000000000000" pitchFamily="2" charset="-78"/>
              </a:rPr>
              <a:t>روشمند شدن موضوع شناسی</a:t>
            </a:r>
          </a:p>
          <a:p>
            <a:pPr marL="514350" indent="-514350" algn="r" rtl="1">
              <a:buFont typeface="+mj-lt"/>
              <a:buAutoNum type="arabicParenR"/>
            </a:pPr>
            <a:r>
              <a:rPr lang="fa-IR" dirty="0" smtClean="0">
                <a:cs typeface="B Mitra" panose="00000400000000000000" pitchFamily="2" charset="-78"/>
              </a:rPr>
              <a:t>تقسیم بندی دقیق موضوعات</a:t>
            </a:r>
          </a:p>
          <a:p>
            <a:pPr marL="514350" indent="-514350" algn="r" rtl="1">
              <a:buFont typeface="+mj-lt"/>
              <a:buAutoNum type="arabicParenR"/>
            </a:pPr>
            <a:r>
              <a:rPr lang="fa-IR" dirty="0" smtClean="0">
                <a:cs typeface="B Mitra" panose="00000400000000000000" pitchFamily="2" charset="-78"/>
              </a:rPr>
              <a:t>روشن شدن تکلیف فقها، مسئولان و مکلفان</a:t>
            </a:r>
          </a:p>
          <a:p>
            <a:pPr marL="514350" indent="-514350" algn="r" rtl="1">
              <a:buFont typeface="+mj-lt"/>
              <a:buAutoNum type="arabicParenR"/>
            </a:pPr>
            <a:r>
              <a:rPr lang="fa-IR" dirty="0" smtClean="0">
                <a:cs typeface="B Mitra" panose="00000400000000000000" pitchFamily="2" charset="-78"/>
              </a:rPr>
              <a:t>پیشگیری از پژوهش های عقیم</a:t>
            </a:r>
          </a:p>
          <a:p>
            <a:pPr marL="514350" indent="-514350" algn="r" rtl="1">
              <a:buFont typeface="+mj-lt"/>
              <a:buAutoNum type="arabicParenR"/>
            </a:pPr>
            <a:r>
              <a:rPr lang="fa-IR" dirty="0" smtClean="0">
                <a:cs typeface="B Mitra" panose="00000400000000000000" pitchFamily="2" charset="-78"/>
              </a:rPr>
              <a:t>زمینه سازی ایجاد تحول در فقه</a:t>
            </a:r>
          </a:p>
          <a:p>
            <a:pPr marL="514350" indent="-514350" algn="r" rtl="1">
              <a:buFont typeface="+mj-lt"/>
              <a:buAutoNum type="arabicParenR"/>
            </a:pPr>
            <a:r>
              <a:rPr lang="fa-IR" dirty="0" smtClean="0">
                <a:cs typeface="B Mitra" panose="00000400000000000000" pitchFamily="2" charset="-78"/>
              </a:rPr>
              <a:t>ایجاد هماهنگی بین موضوعات و روشها</a:t>
            </a:r>
          </a:p>
          <a:p>
            <a:pPr marL="514350" indent="-514350" algn="r" rtl="1">
              <a:buFont typeface="+mj-lt"/>
              <a:buAutoNum type="arabicParenR"/>
            </a:pPr>
            <a:endParaRPr lang="fa-IR" dirty="0" smtClean="0">
              <a:cs typeface="B Mitra" panose="00000400000000000000" pitchFamily="2" charset="-78"/>
            </a:endParaRPr>
          </a:p>
          <a:p>
            <a:pPr marL="514350" indent="-514350" algn="r" rtl="1">
              <a:buFont typeface="+mj-lt"/>
              <a:buAutoNum type="arabicParenR"/>
            </a:pPr>
            <a:endParaRPr lang="fa-IR" dirty="0"/>
          </a:p>
          <a:p>
            <a:pPr algn="r" rtl="1"/>
            <a:endParaRPr lang="fa-IR" dirty="0" smtClean="0"/>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798617" cy="369332"/>
          </a:xfrm>
          <a:prstGeom prst="rect">
            <a:avLst/>
          </a:prstGeom>
        </p:spPr>
        <p:txBody>
          <a:bodyPr wrap="none">
            <a:spAutoFit/>
          </a:bodyPr>
          <a:lstStyle/>
          <a:p>
            <a:r>
              <a:rPr lang="fa-IR" dirty="0" smtClean="0"/>
              <a:t>فوائد ...</a:t>
            </a:r>
            <a:endParaRPr lang="fa-IR" dirty="0"/>
          </a:p>
        </p:txBody>
      </p:sp>
    </p:spTree>
    <p:extLst>
      <p:ext uri="{BB962C8B-B14F-4D97-AF65-F5344CB8AC3E}">
        <p14:creationId xmlns:p14="http://schemas.microsoft.com/office/powerpoint/2010/main" val="2636034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98933" y="948521"/>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2133601" y="2000424"/>
            <a:ext cx="6497752" cy="4392896"/>
          </a:xfrm>
        </p:spPr>
        <p:txBody>
          <a:bodyPr>
            <a:noAutofit/>
          </a:bodyPr>
          <a:lstStyle/>
          <a:p>
            <a:pPr lvl="0" algn="just" rtl="1"/>
            <a:r>
              <a:rPr lang="fa-IR" sz="6000" dirty="0">
                <a:cs typeface="B Nazanin" panose="00000400000000000000" pitchFamily="2" charset="-78"/>
              </a:rPr>
              <a:t>با توجه به کاربردهای اصول مرخصه (عملیه) موضوع شناسی و تأسیس این مؤسسه چه ضرورتی داشته است؟</a:t>
            </a:r>
            <a:endParaRPr lang="en-US" sz="60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2994115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4"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lvl="0" rtl="1"/>
            <a:r>
              <a:rPr lang="fa-IR" sz="3200" dirty="0" smtClean="0">
                <a:cs typeface="B Jadid" panose="00000700000000000000" pitchFamily="2" charset="-78"/>
              </a:rPr>
              <a:t>درس دوم: مفاهیم و تعاریف</a:t>
            </a:r>
            <a:endParaRPr lang="en-US" sz="3200"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497169" y="1871366"/>
            <a:ext cx="7162800"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b="1" dirty="0"/>
              <a:t>اهداف </a:t>
            </a:r>
            <a:r>
              <a:rPr lang="fa-IR" b="1" dirty="0" smtClean="0"/>
              <a:t>درس:</a:t>
            </a:r>
          </a:p>
          <a:p>
            <a:pPr marL="0" lvl="0" indent="0" algn="r" rtl="1">
              <a:buNone/>
            </a:pPr>
            <a:r>
              <a:rPr lang="fa-IR" b="1" dirty="0" smtClean="0"/>
              <a:t>انتظار می رود پس از این درس شما بتوانید:</a:t>
            </a:r>
          </a:p>
          <a:p>
            <a:pPr marL="514350" lvl="0" indent="-514350" algn="r" rtl="1">
              <a:buFont typeface="+mj-lt"/>
              <a:buAutoNum type="arabicParenR"/>
            </a:pPr>
            <a:r>
              <a:rPr lang="fa-IR" sz="2400" b="1" dirty="0" smtClean="0"/>
              <a:t>منظور از مبانی  و روشها را توضیح دهید.</a:t>
            </a:r>
          </a:p>
          <a:p>
            <a:pPr marL="514350" lvl="0" indent="-514350" algn="r" rtl="1">
              <a:buFont typeface="+mj-lt"/>
              <a:buAutoNum type="arabicParenR"/>
            </a:pPr>
            <a:r>
              <a:rPr lang="fa-IR" sz="2400" b="1" dirty="0"/>
              <a:t>منظور از موضوع </a:t>
            </a:r>
            <a:r>
              <a:rPr lang="fa-IR" sz="2400" b="1" dirty="0" smtClean="0"/>
              <a:t>و کاربردهای آن را بیان کنید.</a:t>
            </a:r>
            <a:endParaRPr lang="fa-IR" sz="2400" b="1" dirty="0"/>
          </a:p>
          <a:p>
            <a:pPr marL="514350" lvl="0" indent="-514350" algn="r" rtl="1">
              <a:buFont typeface="+mj-lt"/>
              <a:buAutoNum type="arabicParenR"/>
            </a:pPr>
            <a:r>
              <a:rPr lang="fa-IR" sz="2400" b="1" dirty="0" smtClean="0"/>
              <a:t>گستره موضوع حکم شرعی را با مثال شرح دهید.</a:t>
            </a:r>
          </a:p>
          <a:p>
            <a:pPr marL="514350" lvl="0" indent="-514350" algn="r" rtl="1">
              <a:buFont typeface="+mj-lt"/>
              <a:buAutoNum type="arabicParenR"/>
            </a:pPr>
            <a:r>
              <a:rPr lang="fa-IR" sz="2400" b="1" dirty="0" smtClean="0"/>
              <a:t>مراحل حکم شرعی را نام ببرید.</a:t>
            </a:r>
          </a:p>
          <a:p>
            <a:pPr marL="514350" lvl="0" indent="-514350" algn="r" rtl="1">
              <a:buFont typeface="+mj-lt"/>
              <a:buAutoNum type="arabicParenR"/>
            </a:pPr>
            <a:r>
              <a:rPr lang="fa-IR" sz="2400" b="1" dirty="0" smtClean="0"/>
              <a:t>انواع حکم شرعی را با مثال توضیح دهید.</a:t>
            </a:r>
          </a:p>
          <a:p>
            <a:pPr marL="514350" lvl="0" indent="-514350" algn="r" rtl="1">
              <a:buFont typeface="+mj-lt"/>
              <a:buAutoNum type="arabicParenR"/>
            </a:pPr>
            <a:r>
              <a:rPr lang="fa-IR" sz="2400" b="1" dirty="0"/>
              <a:t>موارد کاربرد موضوع را بیان </a:t>
            </a:r>
            <a:r>
              <a:rPr lang="fa-IR" sz="2400" b="1" dirty="0" smtClean="0"/>
              <a:t>کنید</a:t>
            </a:r>
            <a:r>
              <a:rPr lang="fa-IR" sz="2400" b="1" dirty="0"/>
              <a:t>.</a:t>
            </a:r>
          </a:p>
          <a:p>
            <a:pPr marL="514350" indent="-514350" algn="r" rtl="1">
              <a:buFont typeface="+mj-lt"/>
              <a:buAutoNum type="arabicParenR"/>
            </a:pPr>
            <a:r>
              <a:rPr lang="fa-IR" sz="2400" b="1" dirty="0" smtClean="0"/>
              <a:t>وِیژگی های حکم </a:t>
            </a:r>
            <a:r>
              <a:rPr lang="fa-IR" sz="2400" b="1" dirty="0"/>
              <a:t>و موضوع را </a:t>
            </a:r>
            <a:r>
              <a:rPr lang="fa-IR" sz="2400" b="1" dirty="0" smtClean="0"/>
              <a:t>نام ببرید.</a:t>
            </a:r>
            <a:endParaRPr lang="fa-IR" sz="2400" b="1" dirty="0"/>
          </a:p>
          <a:p>
            <a:pPr marL="514350" lvl="0" indent="-514350" algn="r" rtl="1">
              <a:buFont typeface="+mj-lt"/>
              <a:buAutoNum type="arabicParenR"/>
            </a:pPr>
            <a:endParaRPr lang="fa-IR" sz="2800" b="1" dirty="0" smtClean="0"/>
          </a:p>
          <a:p>
            <a:pPr lvl="0" algn="r" rtl="1"/>
            <a:endParaRPr lang="en-US" dirty="0"/>
          </a:p>
          <a:p>
            <a:pPr algn="r" rtl="1"/>
            <a:endParaRPr lang="fa-IR" dirty="0"/>
          </a:p>
        </p:txBody>
      </p:sp>
      <p:sp>
        <p:nvSpPr>
          <p:cNvPr id="13" name="Rectangle 12"/>
          <p:cNvSpPr/>
          <p:nvPr/>
        </p:nvSpPr>
        <p:spPr>
          <a:xfrm>
            <a:off x="232543" y="6232526"/>
            <a:ext cx="1410964" cy="369332"/>
          </a:xfrm>
          <a:prstGeom prst="rect">
            <a:avLst/>
          </a:prstGeom>
        </p:spPr>
        <p:txBody>
          <a:bodyPr wrap="none">
            <a:spAutoFit/>
          </a:bodyPr>
          <a:lstStyle/>
          <a:p>
            <a:r>
              <a:rPr lang="fa-IR" dirty="0" smtClean="0"/>
              <a:t>اهداف درس دوم</a:t>
            </a:r>
            <a:endParaRPr lang="fa-IR" dirty="0"/>
          </a:p>
        </p:txBody>
      </p:sp>
    </p:spTree>
    <p:extLst>
      <p:ext uri="{BB962C8B-B14F-4D97-AF65-F5344CB8AC3E}">
        <p14:creationId xmlns:p14="http://schemas.microsoft.com/office/powerpoint/2010/main" val="2580107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2">
                                            <p:txEl>
                                              <p:pRg st="8" end="8"/>
                                            </p:txEl>
                                          </p:spTgt>
                                        </p:tgtEl>
                                        <p:attrNameLst>
                                          <p:attrName>style.visibility</p:attrName>
                                        </p:attrNameLst>
                                      </p:cBhvr>
                                      <p:to>
                                        <p:strVal val="visible"/>
                                      </p:to>
                                    </p:set>
                                    <p:anim calcmode="lin" valueType="num">
                                      <p:cBhvr>
                                        <p:cTn id="135" dur="500" decel="50000" fill="hold">
                                          <p:stCondLst>
                                            <p:cond delay="0"/>
                                          </p:stCondLst>
                                        </p:cTn>
                                        <p:tgtEl>
                                          <p:spTgt spid="12">
                                            <p:txEl>
                                              <p:pRg st="8" end="8"/>
                                            </p:txEl>
                                          </p:spTgt>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2">
                                            <p:txEl>
                                              <p:pRg st="8" end="8"/>
                                            </p:txEl>
                                          </p:spTgt>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2">
                                            <p:txEl>
                                              <p:pRg st="8" end="8"/>
                                            </p:txEl>
                                          </p:spTgt>
                                        </p:tgtEl>
                                        <p:attrNameLst>
                                          <p:attrName>ppt_w</p:attrName>
                                        </p:attrNameLst>
                                      </p:cBhvr>
                                      <p:tavLst>
                                        <p:tav tm="0">
                                          <p:val>
                                            <p:strVal val="#ppt_w*.05"/>
                                          </p:val>
                                        </p:tav>
                                        <p:tav tm="100000">
                                          <p:val>
                                            <p:strVal val="#ppt_w"/>
                                          </p:val>
                                        </p:tav>
                                      </p:tavLst>
                                    </p:anim>
                                    <p:anim calcmode="lin" valueType="num">
                                      <p:cBhvr>
                                        <p:cTn id="138" dur="1000" fill="hold"/>
                                        <p:tgtEl>
                                          <p:spTgt spid="12">
                                            <p:txEl>
                                              <p:pRg st="8" end="8"/>
                                            </p:txEl>
                                          </p:spTgt>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2">
                                            <p:txEl>
                                              <p:pRg st="8" end="8"/>
                                            </p:txEl>
                                          </p:spTgt>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2">
                                            <p:txEl>
                                              <p:pRg st="8" end="8"/>
                                            </p:txEl>
                                          </p:spTgt>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2">
                                            <p:txEl>
                                              <p:pRg st="8" end="8"/>
                                            </p:txEl>
                                          </p:spTgt>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ln w="22225">
                  <a:solidFill>
                    <a:schemeClr val="accent2"/>
                  </a:solidFill>
                  <a:prstDash val="solid"/>
                </a:ln>
                <a:solidFill>
                  <a:srgbClr val="FFFF00"/>
                </a:solidFill>
                <a:cs typeface="B Jadid" panose="00000700000000000000" pitchFamily="2" charset="-78"/>
              </a:rPr>
              <a:t>مبانی</a:t>
            </a:r>
            <a:endParaRPr lang="en-US" b="1" dirty="0">
              <a:ln w="22225">
                <a:solidFill>
                  <a:schemeClr val="accent2"/>
                </a:solidFill>
                <a:prstDash val="solid"/>
              </a:ln>
              <a:solidFill>
                <a:srgbClr val="FFFF00"/>
              </a:solidFill>
              <a:cs typeface="B Jadid" panose="00000700000000000000" pitchFamily="2" charset="-78"/>
            </a:endParaRPr>
          </a:p>
        </p:txBody>
      </p:sp>
      <p:sp>
        <p:nvSpPr>
          <p:cNvPr id="3" name="Content Placeholder 2"/>
          <p:cNvSpPr>
            <a:spLocks noGrp="1"/>
          </p:cNvSpPr>
          <p:nvPr>
            <p:ph idx="1"/>
          </p:nvPr>
        </p:nvSpPr>
        <p:spPr>
          <a:xfrm>
            <a:off x="1557052" y="1600200"/>
            <a:ext cx="7129748" cy="4800600"/>
          </a:xfrm>
        </p:spPr>
        <p:txBody>
          <a:bodyPr>
            <a:normAutofit fontScale="92500"/>
          </a:bodyPr>
          <a:lstStyle/>
          <a:p>
            <a:pPr algn="just" rtl="1"/>
            <a:r>
              <a:rPr lang="fa-IR" sz="2800" b="1" dirty="0" smtClean="0">
                <a:cs typeface="B Mitra" panose="00000400000000000000" pitchFamily="2" charset="-78"/>
              </a:rPr>
              <a:t>مبانی جمع مبنا به معنای پایه و اساس است.</a:t>
            </a:r>
          </a:p>
          <a:p>
            <a:pPr algn="just" rtl="1"/>
            <a:r>
              <a:rPr lang="fa-IR" sz="2800" b="1" dirty="0" smtClean="0">
                <a:cs typeface="B Mitra" panose="00000400000000000000" pitchFamily="2" charset="-78"/>
              </a:rPr>
              <a:t>منظور از مبانی نظری آرائی است که به عنوان پایه و اساس موضوع شناسی به حساب میاید به صورتی که فقدان یا ابهام آنها سبب عقیم ماندن پژوهشهای موضوع شناسانه و کم اعتباری میشود.</a:t>
            </a:r>
          </a:p>
          <a:p>
            <a:pPr algn="just" rtl="1"/>
            <a:r>
              <a:rPr lang="fa-IR" sz="2800" b="1" dirty="0">
                <a:cs typeface="B Mitra" panose="00000400000000000000" pitchFamily="2" charset="-78"/>
              </a:rPr>
              <a:t>مبانی در حقیقت مبادی تصوری و تصدیقی </a:t>
            </a:r>
            <a:r>
              <a:rPr lang="fa-IR" sz="2800" b="1" dirty="0" smtClean="0">
                <a:cs typeface="B Mitra" panose="00000400000000000000" pitchFamily="2" charset="-78"/>
              </a:rPr>
              <a:t>است که یا مستقیما از منابع فقهی به دست میایند و یا در چارچوب شرع مقدس استنباط میشوند </a:t>
            </a:r>
            <a:r>
              <a:rPr lang="fa-IR" sz="2800" b="1" dirty="0">
                <a:cs typeface="B Mitra" panose="00000400000000000000" pitchFamily="2" charset="-78"/>
              </a:rPr>
              <a:t>و در موضوع شناسی ملاک </a:t>
            </a:r>
            <a:r>
              <a:rPr lang="fa-IR" sz="2800" b="1" dirty="0" smtClean="0">
                <a:cs typeface="B Mitra" panose="00000400000000000000" pitchFamily="2" charset="-78"/>
              </a:rPr>
              <a:t>عمل قرار می گیرند.</a:t>
            </a:r>
          </a:p>
          <a:p>
            <a:pPr algn="just" rtl="1"/>
            <a:r>
              <a:rPr lang="fa-IR" sz="2800" b="1" dirty="0" smtClean="0">
                <a:cs typeface="B Mitra" panose="00000400000000000000" pitchFamily="2" charset="-78"/>
              </a:rPr>
              <a:t>این مبانی به صورت کامل و مستقل در جایی مدون نشده و افزون بر آن که در باره آنها اختلاف نظرهایی نیز وجود دارد.</a:t>
            </a:r>
          </a:p>
          <a:p>
            <a:pPr algn="just" rtl="1"/>
            <a:endParaRPr lang="fa-IR" sz="2800" b="1" dirty="0">
              <a:cs typeface="B Mitra"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397099" y="6229069"/>
            <a:ext cx="577402" cy="369332"/>
          </a:xfrm>
          <a:prstGeom prst="rect">
            <a:avLst/>
          </a:prstGeom>
        </p:spPr>
        <p:txBody>
          <a:bodyPr wrap="none">
            <a:spAutoFit/>
          </a:bodyPr>
          <a:lstStyle/>
          <a:p>
            <a:r>
              <a:rPr lang="fa-IR" dirty="0" smtClean="0"/>
              <a:t>مبانی</a:t>
            </a:r>
            <a:endParaRPr lang="fa-IR" dirty="0"/>
          </a:p>
        </p:txBody>
      </p:sp>
    </p:spTree>
    <p:extLst>
      <p:ext uri="{BB962C8B-B14F-4D97-AF65-F5344CB8AC3E}">
        <p14:creationId xmlns:p14="http://schemas.microsoft.com/office/powerpoint/2010/main" val="16276771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ln w="22225">
                  <a:solidFill>
                    <a:schemeClr val="accent2"/>
                  </a:solidFill>
                  <a:prstDash val="solid"/>
                </a:ln>
                <a:solidFill>
                  <a:srgbClr val="FFC000"/>
                </a:solidFill>
                <a:cs typeface="B Jadid" panose="00000700000000000000" pitchFamily="2" charset="-78"/>
              </a:rPr>
              <a:t>روشها</a:t>
            </a:r>
            <a:endParaRPr lang="en-US" b="1" dirty="0">
              <a:ln w="22225">
                <a:solidFill>
                  <a:schemeClr val="accent2"/>
                </a:solidFill>
                <a:prstDash val="solid"/>
              </a:ln>
              <a:solidFill>
                <a:srgbClr val="FFC000"/>
              </a:solidFill>
              <a:cs typeface="B Jadid" panose="00000700000000000000" pitchFamily="2" charset="-78"/>
            </a:endParaRPr>
          </a:p>
        </p:txBody>
      </p:sp>
      <p:sp>
        <p:nvSpPr>
          <p:cNvPr id="3" name="Content Placeholder 2"/>
          <p:cNvSpPr>
            <a:spLocks noGrp="1"/>
          </p:cNvSpPr>
          <p:nvPr>
            <p:ph idx="1"/>
          </p:nvPr>
        </p:nvSpPr>
        <p:spPr>
          <a:xfrm>
            <a:off x="1752600" y="1856342"/>
            <a:ext cx="6908442" cy="4745516"/>
          </a:xfrm>
        </p:spPr>
        <p:txBody>
          <a:bodyPr>
            <a:normAutofit fontScale="92500" lnSpcReduction="20000"/>
          </a:bodyPr>
          <a:lstStyle/>
          <a:p>
            <a:pPr algn="just" rtl="1"/>
            <a:r>
              <a:rPr lang="fa-IR" b="1" dirty="0" smtClean="0">
                <a:cs typeface="2  Mitra" pitchFamily="2" charset="-78"/>
              </a:rPr>
              <a:t>روش به معنای سبک، اسلوب است. روش نشان دهنده چگونگی انجام کار است.</a:t>
            </a:r>
          </a:p>
          <a:p>
            <a:pPr algn="just" rtl="1"/>
            <a:r>
              <a:rPr lang="fa-IR" b="1" dirty="0" smtClean="0">
                <a:cs typeface="2  Mitra" pitchFamily="2" charset="-78"/>
              </a:rPr>
              <a:t>برای نمونه علم اصول روش استنباط احکام شرعی را نشان می دهد.</a:t>
            </a:r>
          </a:p>
          <a:p>
            <a:pPr algn="just" rtl="1"/>
            <a:r>
              <a:rPr lang="fa-IR" b="1" dirty="0" smtClean="0">
                <a:cs typeface="2  Mitra" pitchFamily="2" charset="-78"/>
              </a:rPr>
              <a:t>روشن بودن روش کار در نتایج بسیار مهم است</a:t>
            </a:r>
          </a:p>
          <a:p>
            <a:pPr algn="just" rtl="1"/>
            <a:r>
              <a:rPr lang="fa-IR" b="1" dirty="0" smtClean="0">
                <a:cs typeface="2  Mitra" pitchFamily="2" charset="-78"/>
              </a:rPr>
              <a:t>موضوعات احکام شرعی دارای تنوع بسیاری است که شناخت هر کدام روش خاص خود را دارد</a:t>
            </a:r>
          </a:p>
          <a:p>
            <a:pPr algn="just" rtl="1"/>
            <a:r>
              <a:rPr lang="fa-IR" b="1" dirty="0" smtClean="0">
                <a:cs typeface="2  Mitra" pitchFamily="2" charset="-78"/>
              </a:rPr>
              <a:t>برای نمونه روش شناخت مفهوم با مصداق متفاوت است</a:t>
            </a:r>
          </a:p>
          <a:p>
            <a:pPr algn="just" rtl="1"/>
            <a:r>
              <a:rPr lang="fa-IR" b="1" dirty="0" smtClean="0">
                <a:cs typeface="2  Mitra" pitchFamily="2" charset="-78"/>
              </a:rPr>
              <a:t>در باره روشهای </a:t>
            </a:r>
            <a:r>
              <a:rPr lang="fa-IR" b="1" dirty="0">
                <a:cs typeface="2  Mitra" pitchFamily="2" charset="-78"/>
              </a:rPr>
              <a:t>موضوع </a:t>
            </a:r>
            <a:r>
              <a:rPr lang="fa-IR" b="1" dirty="0" smtClean="0">
                <a:cs typeface="2  Mitra" pitchFamily="2" charset="-78"/>
              </a:rPr>
              <a:t>شناسی نیز اختلافات و ابهاماتی وجود دارد</a:t>
            </a:r>
          </a:p>
          <a:p>
            <a:pPr algn="just" rtl="1"/>
            <a:endParaRPr lang="fa-IR" b="1" dirty="0" smtClean="0">
              <a:cs typeface="2  Mitra" pitchFamily="2" charset="-78"/>
            </a:endParaRPr>
          </a:p>
          <a:p>
            <a:pPr algn="just" rtl="1"/>
            <a:endParaRPr lang="fa-IR" b="1" dirty="0" smtClean="0">
              <a:cs typeface="2  Mitra" pitchFamily="2" charset="-78"/>
            </a:endParaRPr>
          </a:p>
          <a:p>
            <a:pPr algn="just" rtl="1"/>
            <a:endParaRPr lang="fa-IR" b="1" dirty="0">
              <a:cs typeface="2  Mitra"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662361" cy="369332"/>
          </a:xfrm>
          <a:prstGeom prst="rect">
            <a:avLst/>
          </a:prstGeom>
        </p:spPr>
        <p:txBody>
          <a:bodyPr wrap="none">
            <a:spAutoFit/>
          </a:bodyPr>
          <a:lstStyle/>
          <a:p>
            <a:r>
              <a:rPr lang="fa-IR" dirty="0" smtClean="0"/>
              <a:t>روشها</a:t>
            </a:r>
            <a:endParaRPr lang="fa-IR" dirty="0"/>
          </a:p>
        </p:txBody>
      </p:sp>
    </p:spTree>
    <p:extLst>
      <p:ext uri="{BB962C8B-B14F-4D97-AF65-F5344CB8AC3E}">
        <p14:creationId xmlns:p14="http://schemas.microsoft.com/office/powerpoint/2010/main" val="42112432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00" y="5202229"/>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ln w="22225">
                  <a:solidFill>
                    <a:schemeClr val="accent2"/>
                  </a:solidFill>
                  <a:prstDash val="solid"/>
                </a:ln>
                <a:solidFill>
                  <a:srgbClr val="00B0F0"/>
                </a:solidFill>
                <a:cs typeface="B Jadid" panose="00000700000000000000" pitchFamily="2" charset="-78"/>
              </a:rPr>
              <a:t>شناخت</a:t>
            </a:r>
            <a:endParaRPr lang="en-US" dirty="0">
              <a:solidFill>
                <a:srgbClr val="00B0F0"/>
              </a:solidFill>
              <a:cs typeface="B Jadid" panose="00000700000000000000" pitchFamily="2" charset="-78"/>
            </a:endParaRPr>
          </a:p>
        </p:txBody>
      </p:sp>
      <p:sp>
        <p:nvSpPr>
          <p:cNvPr id="3" name="Content Placeholder 2"/>
          <p:cNvSpPr>
            <a:spLocks noGrp="1"/>
          </p:cNvSpPr>
          <p:nvPr>
            <p:ph idx="1"/>
          </p:nvPr>
        </p:nvSpPr>
        <p:spPr>
          <a:xfrm>
            <a:off x="1752600" y="1600200"/>
            <a:ext cx="6934200" cy="4724400"/>
          </a:xfrm>
        </p:spPr>
        <p:txBody>
          <a:bodyPr>
            <a:normAutofit fontScale="92500" lnSpcReduction="20000"/>
          </a:bodyPr>
          <a:lstStyle/>
          <a:p>
            <a:pPr marL="0" indent="0" algn="just" rtl="1">
              <a:buNone/>
            </a:pPr>
            <a:r>
              <a:rPr lang="fa-IR" b="1" dirty="0" smtClean="0">
                <a:cs typeface="B Mitra" panose="00000400000000000000" pitchFamily="2" charset="-78"/>
              </a:rPr>
              <a:t>شناخت به معنای آگاه شدن و کشف مجهول به نحوی که جهل و شک انسان بر طرف و از حیرت رها شود.</a:t>
            </a:r>
          </a:p>
          <a:p>
            <a:pPr algn="just" rtl="1"/>
            <a:r>
              <a:rPr lang="fa-IR" sz="2800" b="1" dirty="0" smtClean="0">
                <a:cs typeface="B Mitra" panose="00000400000000000000" pitchFamily="2" charset="-78"/>
              </a:rPr>
              <a:t>موضوعات احکام فقهی از نظر ابهام و وضوح یکسان نیستند.</a:t>
            </a:r>
          </a:p>
          <a:p>
            <a:pPr algn="just" rtl="1"/>
            <a:r>
              <a:rPr lang="fa-IR" sz="2800" b="1" dirty="0" smtClean="0">
                <a:cs typeface="B Mitra" panose="00000400000000000000" pitchFamily="2" charset="-78"/>
              </a:rPr>
              <a:t>ابهام و وضوح موضوعات احکام فقهی برای همه یکسان نیست</a:t>
            </a:r>
          </a:p>
          <a:p>
            <a:pPr algn="just" rtl="1"/>
            <a:r>
              <a:rPr lang="fa-IR" sz="2800" b="1" dirty="0" smtClean="0">
                <a:cs typeface="B Mitra" panose="00000400000000000000" pitchFamily="2" charset="-78"/>
              </a:rPr>
              <a:t>وضوح و ابهام موضوعات احکام فقهی در مراحل شناخت موضوع یکیان نیست</a:t>
            </a:r>
          </a:p>
          <a:p>
            <a:pPr algn="just" rtl="1"/>
            <a:r>
              <a:rPr lang="fa-IR" sz="2800" b="1" dirty="0" smtClean="0">
                <a:cs typeface="B Mitra" panose="00000400000000000000" pitchFamily="2" charset="-78"/>
              </a:rPr>
              <a:t>شناخت موضوع به معنای برطرف کردن ابهامات و یا روشن شدن احتمالات در باره موضوع است</a:t>
            </a:r>
          </a:p>
          <a:p>
            <a:pPr algn="just" rtl="1"/>
            <a:r>
              <a:rPr lang="fa-IR" sz="2800" b="1" dirty="0" smtClean="0">
                <a:cs typeface="B Mitra" panose="00000400000000000000" pitchFamily="2" charset="-78"/>
              </a:rPr>
              <a:t>شناخت موضوعات احکام شرعی مقدم بر شناخت احکام شرعی و حکم تابع موضوع است</a:t>
            </a:r>
          </a:p>
          <a:p>
            <a:pPr algn="just" rtl="1"/>
            <a:endParaRPr lang="fa-IR" b="1" dirty="0" smtClean="0">
              <a:cs typeface="B Mitra" panose="00000400000000000000" pitchFamily="2" charset="-78"/>
            </a:endParaRPr>
          </a:p>
          <a:p>
            <a:pPr marL="0" indent="0" algn="just" rtl="1">
              <a:buNone/>
            </a:pPr>
            <a:endParaRPr lang="fa-IR" b="1" dirty="0">
              <a:cs typeface="B Mitra"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702436" cy="369332"/>
          </a:xfrm>
          <a:prstGeom prst="rect">
            <a:avLst/>
          </a:prstGeom>
        </p:spPr>
        <p:txBody>
          <a:bodyPr wrap="none">
            <a:spAutoFit/>
          </a:bodyPr>
          <a:lstStyle/>
          <a:p>
            <a:r>
              <a:rPr lang="fa-IR" dirty="0" smtClean="0"/>
              <a:t>شناخت</a:t>
            </a:r>
            <a:endParaRPr lang="fa-IR" dirty="0"/>
          </a:p>
        </p:txBody>
      </p:sp>
    </p:spTree>
    <p:extLst>
      <p:ext uri="{BB962C8B-B14F-4D97-AF65-F5344CB8AC3E}">
        <p14:creationId xmlns:p14="http://schemas.microsoft.com/office/powerpoint/2010/main" val="6391084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19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2"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ln w="22225">
                  <a:solidFill>
                    <a:schemeClr val="accent2"/>
                  </a:solidFill>
                  <a:prstDash val="solid"/>
                </a:ln>
                <a:solidFill>
                  <a:schemeClr val="accent4">
                    <a:lumMod val="60000"/>
                    <a:lumOff val="40000"/>
                  </a:schemeClr>
                </a:solidFill>
                <a:cs typeface="B Jadid" panose="00000700000000000000" pitchFamily="2" charset="-78"/>
              </a:rPr>
              <a:t>موضوع حکم فقهی</a:t>
            </a:r>
            <a:endParaRPr lang="en-US" b="1" dirty="0">
              <a:ln w="22225">
                <a:solidFill>
                  <a:schemeClr val="accent2"/>
                </a:solidFill>
                <a:prstDash val="solid"/>
              </a:ln>
              <a:solidFill>
                <a:schemeClr val="accent4">
                  <a:lumMod val="60000"/>
                  <a:lumOff val="40000"/>
                </a:schemeClr>
              </a:solidFill>
              <a:cs typeface="B Jadid" panose="00000700000000000000" pitchFamily="2" charset="-78"/>
            </a:endParaRPr>
          </a:p>
        </p:txBody>
      </p:sp>
      <p:sp>
        <p:nvSpPr>
          <p:cNvPr id="3" name="Content Placeholder 2"/>
          <p:cNvSpPr>
            <a:spLocks noGrp="1"/>
          </p:cNvSpPr>
          <p:nvPr>
            <p:ph idx="1"/>
          </p:nvPr>
        </p:nvSpPr>
        <p:spPr>
          <a:xfrm>
            <a:off x="1826248" y="1600201"/>
            <a:ext cx="6860553" cy="4876800"/>
          </a:xfrm>
        </p:spPr>
        <p:txBody>
          <a:bodyPr>
            <a:normAutofit fontScale="92500" lnSpcReduction="10000"/>
          </a:bodyPr>
          <a:lstStyle/>
          <a:p>
            <a:pPr marL="0" lvl="0" indent="0" algn="just" rtl="1">
              <a:buNone/>
            </a:pPr>
            <a:r>
              <a:rPr lang="fa-IR" b="1" dirty="0" smtClean="0">
                <a:cs typeface="B Mitra" panose="00000400000000000000" pitchFamily="2" charset="-78"/>
              </a:rPr>
              <a:t>موضوع حکم فقهی عبارت است از هر آنچه که در تعیین معروض حکم دخالت دارد از:</a:t>
            </a:r>
          </a:p>
          <a:p>
            <a:pPr marL="514350" lvl="0" indent="-514350" algn="just" rtl="1">
              <a:buFont typeface="+mj-lt"/>
              <a:buAutoNum type="arabicParenR"/>
            </a:pPr>
            <a:r>
              <a:rPr lang="fa-IR" sz="2800" dirty="0" smtClean="0">
                <a:cs typeface="B Mitra" panose="00000400000000000000" pitchFamily="2" charset="-78"/>
              </a:rPr>
              <a:t>متعلق حکم مانند:   نماز در نماز واجب است</a:t>
            </a:r>
          </a:p>
          <a:p>
            <a:pPr marL="514350" lvl="0" indent="-514350" algn="just" rtl="1">
              <a:buFont typeface="+mj-lt"/>
              <a:buAutoNum type="arabicParenR"/>
            </a:pPr>
            <a:r>
              <a:rPr lang="fa-IR" sz="2800" dirty="0" smtClean="0">
                <a:cs typeface="B Mitra" panose="00000400000000000000" pitchFamily="2" charset="-78"/>
              </a:rPr>
              <a:t>متعلق متعلق حکم مانند: اقامه نماز واجب است</a:t>
            </a:r>
          </a:p>
          <a:p>
            <a:pPr marL="514350" lvl="0" indent="-514350" algn="just" rtl="1">
              <a:buFont typeface="+mj-lt"/>
              <a:buAutoNum type="arabicParenR"/>
            </a:pPr>
            <a:r>
              <a:rPr lang="fa-IR" sz="2800" dirty="0" smtClean="0">
                <a:cs typeface="B Mitra" panose="00000400000000000000" pitchFamily="2" charset="-78"/>
              </a:rPr>
              <a:t>شرایط فعلیت تکلیف مانند: نماز بر فرد بالغ واجب است</a:t>
            </a:r>
          </a:p>
          <a:p>
            <a:pPr marL="514350" lvl="0" indent="-514350" algn="just" rtl="1">
              <a:buFont typeface="+mj-lt"/>
              <a:buAutoNum type="arabicParenR"/>
            </a:pPr>
            <a:r>
              <a:rPr lang="fa-IR" sz="2800" dirty="0" smtClean="0">
                <a:cs typeface="B Mitra" panose="00000400000000000000" pitchFamily="2" charset="-78"/>
              </a:rPr>
              <a:t>اجزاء موضوع مانند: رکوع از واجبات نماز است</a:t>
            </a:r>
          </a:p>
          <a:p>
            <a:pPr marL="514350" lvl="0" indent="-514350" algn="just" rtl="1">
              <a:buFont typeface="+mj-lt"/>
              <a:buAutoNum type="arabicParenR"/>
            </a:pPr>
            <a:r>
              <a:rPr lang="fa-IR" sz="2800" dirty="0" smtClean="0">
                <a:cs typeface="B Mitra" panose="00000400000000000000" pitchFamily="2" charset="-78"/>
              </a:rPr>
              <a:t>قیود موضوع مانند: نماز بعد از زوال واجب است</a:t>
            </a:r>
          </a:p>
          <a:p>
            <a:pPr marL="514350" lvl="0" indent="-514350" algn="just" rtl="1">
              <a:buFont typeface="+mj-lt"/>
              <a:buAutoNum type="arabicParenR"/>
            </a:pPr>
            <a:r>
              <a:rPr lang="fa-IR" sz="2800" dirty="0" smtClean="0">
                <a:cs typeface="B Mitra" panose="00000400000000000000" pitchFamily="2" charset="-78"/>
              </a:rPr>
              <a:t>مصداق خارجی مانند: نمازخواندن مکلف معلوم</a:t>
            </a:r>
          </a:p>
          <a:p>
            <a:pPr marL="0" lvl="0" indent="0" algn="ctr" rtl="1">
              <a:buNone/>
            </a:pPr>
            <a:r>
              <a:rPr lang="fa-IR" b="1" dirty="0" smtClean="0">
                <a:cs typeface="B Mitra" panose="00000400000000000000" pitchFamily="2" charset="-78"/>
              </a:rPr>
              <a:t>هر چیزی که </a:t>
            </a:r>
            <a:r>
              <a:rPr lang="fa-IR" b="1" dirty="0">
                <a:cs typeface="B Mitra" panose="00000400000000000000" pitchFamily="2" charset="-78"/>
              </a:rPr>
              <a:t>به صورت مستقیم یا غیر </a:t>
            </a:r>
            <a:r>
              <a:rPr lang="fa-IR" b="1" dirty="0" smtClean="0">
                <a:cs typeface="B Mitra" panose="00000400000000000000" pitchFamily="2" charset="-78"/>
              </a:rPr>
              <a:t>مستقیم در عمل مکلف به احکام شرعی دخالت دارد موضوع حکم فقهی است.</a:t>
            </a:r>
            <a:endParaRPr lang="fa-IR"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32543" y="6232526"/>
            <a:ext cx="1593706" cy="369332"/>
          </a:xfrm>
          <a:prstGeom prst="rect">
            <a:avLst/>
          </a:prstGeom>
        </p:spPr>
        <p:txBody>
          <a:bodyPr wrap="none">
            <a:spAutoFit/>
          </a:bodyPr>
          <a:lstStyle/>
          <a:p>
            <a:r>
              <a:rPr lang="fa-IR" dirty="0" smtClean="0"/>
              <a:t>موضوع حکم فقهی</a:t>
            </a:r>
            <a:endParaRPr lang="fa-IR" dirty="0"/>
          </a:p>
        </p:txBody>
      </p:sp>
    </p:spTree>
    <p:extLst>
      <p:ext uri="{BB962C8B-B14F-4D97-AF65-F5344CB8AC3E}">
        <p14:creationId xmlns:p14="http://schemas.microsoft.com/office/powerpoint/2010/main" val="20526109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bayat.AHKAM.001\Desktop\safa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miyanali.com/patch2image.php?patch=usr/Ali30/gal9.jpg&amp;908554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27" y="318173"/>
            <a:ext cx="5853746" cy="10559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1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816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ln w="22225">
                  <a:solidFill>
                    <a:schemeClr val="accent2"/>
                  </a:solidFill>
                  <a:prstDash val="solid"/>
                </a:ln>
                <a:solidFill>
                  <a:schemeClr val="accent5">
                    <a:lumMod val="60000"/>
                    <a:lumOff val="40000"/>
                  </a:schemeClr>
                </a:solidFill>
                <a:cs typeface="B Jadid" panose="00000700000000000000" pitchFamily="2" charset="-78"/>
              </a:rPr>
              <a:t>حکم شرعی و مراحل آن</a:t>
            </a:r>
            <a:endParaRPr lang="en-US" sz="3600" b="1" dirty="0">
              <a:ln w="22225">
                <a:solidFill>
                  <a:schemeClr val="accent2"/>
                </a:solidFill>
                <a:prstDash val="solid"/>
              </a:ln>
              <a:solidFill>
                <a:schemeClr val="accent5">
                  <a:lumMod val="60000"/>
                  <a:lumOff val="40000"/>
                </a:schemeClr>
              </a:solidFill>
              <a:cs typeface="B Jadid" panose="00000700000000000000" pitchFamily="2" charset="-78"/>
            </a:endParaRPr>
          </a:p>
        </p:txBody>
      </p:sp>
      <p:sp>
        <p:nvSpPr>
          <p:cNvPr id="3" name="Content Placeholder 2"/>
          <p:cNvSpPr>
            <a:spLocks noGrp="1"/>
          </p:cNvSpPr>
          <p:nvPr>
            <p:ph idx="1"/>
          </p:nvPr>
        </p:nvSpPr>
        <p:spPr>
          <a:xfrm>
            <a:off x="1635066" y="1752600"/>
            <a:ext cx="7051734" cy="4648200"/>
          </a:xfrm>
        </p:spPr>
        <p:txBody>
          <a:bodyPr>
            <a:normAutofit fontScale="85000" lnSpcReduction="10000"/>
          </a:bodyPr>
          <a:lstStyle/>
          <a:p>
            <a:pPr marL="0" indent="0" algn="ctr" rtl="1">
              <a:buNone/>
            </a:pPr>
            <a:r>
              <a:rPr lang="fa-IR" b="1" dirty="0" smtClean="0">
                <a:cs typeface="B Mitra" panose="00000400000000000000" pitchFamily="2" charset="-78"/>
              </a:rPr>
              <a:t>هوالاعتبارالشرعی المتعلق بافعال المکلفین</a:t>
            </a:r>
          </a:p>
          <a:p>
            <a:pPr algn="just" rtl="1"/>
            <a:r>
              <a:rPr lang="fa-IR" b="1" dirty="0" smtClean="0">
                <a:cs typeface="B Mitra" panose="00000400000000000000" pitchFamily="2" charset="-78"/>
              </a:rPr>
              <a:t>حکم شرعی مجعولی است که به عمل مکلفان تعلق می گیرد. یا به نحو اقتضاء یا تخییر یا وضع.</a:t>
            </a:r>
          </a:p>
          <a:p>
            <a:pPr algn="just" rtl="1"/>
            <a:r>
              <a:rPr lang="fa-IR" b="1" dirty="0" smtClean="0">
                <a:cs typeface="B Mitra" panose="00000400000000000000" pitchFamily="2" charset="-78"/>
              </a:rPr>
              <a:t>حکم شرعی قانونی است الهی برای تنظیم زندگی انسان</a:t>
            </a:r>
          </a:p>
          <a:p>
            <a:pPr algn="just" rtl="1"/>
            <a:r>
              <a:rPr lang="fa-IR" b="1" dirty="0" smtClean="0">
                <a:cs typeface="B Mitra" panose="00000400000000000000" pitchFamily="2" charset="-78"/>
              </a:rPr>
              <a:t>مراحل حکم از نگاه مرحوم آخوند</a:t>
            </a:r>
          </a:p>
          <a:p>
            <a:pPr marL="514350" indent="-514350" algn="just" rtl="1">
              <a:buFont typeface="+mj-lt"/>
              <a:buAutoNum type="arabicParenR"/>
            </a:pPr>
            <a:r>
              <a:rPr lang="fa-IR" sz="2600" b="1" dirty="0" smtClean="0">
                <a:cs typeface="B Mitra" panose="00000400000000000000" pitchFamily="2" charset="-78"/>
              </a:rPr>
              <a:t>مرحله اقتضاء: مرحله ای که به دلیل مصلحت، شأنیت ثبوت حکم را دارد.</a:t>
            </a:r>
          </a:p>
          <a:p>
            <a:pPr marL="514350" indent="-514350" algn="just" rtl="1">
              <a:buFont typeface="+mj-lt"/>
              <a:buAutoNum type="arabicParenR"/>
            </a:pPr>
            <a:r>
              <a:rPr lang="fa-IR" sz="2600" b="1" dirty="0" smtClean="0">
                <a:cs typeface="B Mitra" panose="00000400000000000000" pitchFamily="2" charset="-78"/>
              </a:rPr>
              <a:t>مرحله انشاء: مرحله ای که حکم انشاء می شود و به مرحله زجر یا بعث نرسیده.</a:t>
            </a:r>
          </a:p>
          <a:p>
            <a:pPr marL="514350" indent="-514350" algn="just" rtl="1">
              <a:buFont typeface="+mj-lt"/>
              <a:buAutoNum type="arabicParenR"/>
            </a:pPr>
            <a:r>
              <a:rPr lang="fa-IR" sz="2600" b="1" dirty="0" smtClean="0">
                <a:cs typeface="B Mitra" panose="00000400000000000000" pitchFamily="2" charset="-78"/>
              </a:rPr>
              <a:t>مرحله فعلیت: وقتی که حکم به مرحله بعث یا زجر یا ترخیص برسد.</a:t>
            </a:r>
          </a:p>
          <a:p>
            <a:pPr marL="514350" indent="-514350" algn="just" rtl="1">
              <a:buFont typeface="+mj-lt"/>
              <a:buAutoNum type="arabicParenR"/>
            </a:pPr>
            <a:r>
              <a:rPr lang="fa-IR" sz="2600" b="1" dirty="0" smtClean="0">
                <a:cs typeface="B Mitra" panose="00000400000000000000" pitchFamily="2" charset="-78"/>
              </a:rPr>
              <a:t>مرحله تنجز: وقتی که مکلف به خاطر مخالفت شایسته عقاب         می شود.</a:t>
            </a:r>
          </a:p>
          <a:p>
            <a:pPr marL="514350" indent="-514350" algn="just" rtl="1">
              <a:buFont typeface="+mj-lt"/>
              <a:buAutoNum type="arabicParenR"/>
            </a:pPr>
            <a:endParaRPr lang="fa-IR" b="1" dirty="0">
              <a:cs typeface="B Mitra"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1059906" cy="369332"/>
          </a:xfrm>
          <a:prstGeom prst="rect">
            <a:avLst/>
          </a:prstGeom>
        </p:spPr>
        <p:txBody>
          <a:bodyPr wrap="none">
            <a:spAutoFit/>
          </a:bodyPr>
          <a:lstStyle/>
          <a:p>
            <a:r>
              <a:rPr lang="fa-IR" dirty="0" smtClean="0"/>
              <a:t>حکم شرعی</a:t>
            </a:r>
            <a:endParaRPr lang="fa-IR" dirty="0"/>
          </a:p>
        </p:txBody>
      </p:sp>
    </p:spTree>
    <p:extLst>
      <p:ext uri="{BB962C8B-B14F-4D97-AF65-F5344CB8AC3E}">
        <p14:creationId xmlns:p14="http://schemas.microsoft.com/office/powerpoint/2010/main" val="8057241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786" y="5215108"/>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ln w="22225">
                  <a:solidFill>
                    <a:schemeClr val="accent2"/>
                  </a:solidFill>
                  <a:prstDash val="solid"/>
                </a:ln>
                <a:solidFill>
                  <a:schemeClr val="accent2">
                    <a:lumMod val="40000"/>
                    <a:lumOff val="60000"/>
                  </a:schemeClr>
                </a:solidFill>
                <a:cs typeface="B Jadid" panose="00000700000000000000" pitchFamily="2" charset="-78"/>
              </a:rPr>
              <a:t>انواع حکم شرعی</a:t>
            </a:r>
            <a:endParaRPr lang="en-US" sz="3600" b="1" dirty="0">
              <a:ln w="22225">
                <a:solidFill>
                  <a:schemeClr val="accent2"/>
                </a:solidFill>
                <a:prstDash val="solid"/>
              </a:ln>
              <a:solidFill>
                <a:schemeClr val="accent2">
                  <a:lumMod val="40000"/>
                  <a:lumOff val="60000"/>
                </a:schemeClr>
              </a:solidFill>
              <a:cs typeface="B Jadid" panose="00000700000000000000" pitchFamily="2" charset="-78"/>
            </a:endParaRPr>
          </a:p>
        </p:txBody>
      </p:sp>
      <p:sp>
        <p:nvSpPr>
          <p:cNvPr id="3" name="Content Placeholder 2"/>
          <p:cNvSpPr>
            <a:spLocks noGrp="1"/>
          </p:cNvSpPr>
          <p:nvPr>
            <p:ph idx="1"/>
          </p:nvPr>
        </p:nvSpPr>
        <p:spPr>
          <a:xfrm>
            <a:off x="1596200" y="2038634"/>
            <a:ext cx="7090600" cy="4421731"/>
          </a:xfrm>
        </p:spPr>
        <p:txBody>
          <a:bodyPr>
            <a:normAutofit fontScale="85000" lnSpcReduction="20000"/>
          </a:bodyPr>
          <a:lstStyle/>
          <a:p>
            <a:pPr algn="just" rtl="1"/>
            <a:r>
              <a:rPr lang="fa-IR" b="1" dirty="0">
                <a:cs typeface="B Mitra" panose="00000400000000000000" pitchFamily="2" charset="-78"/>
              </a:rPr>
              <a:t>احکام </a:t>
            </a:r>
            <a:r>
              <a:rPr lang="fa-IR" b="1" dirty="0" smtClean="0">
                <a:cs typeface="B Mitra" panose="00000400000000000000" pitchFamily="2" charset="-78"/>
              </a:rPr>
              <a:t>تکلیفی: </a:t>
            </a:r>
            <a:r>
              <a:rPr lang="fa-IR" sz="2800" b="1" dirty="0" smtClean="0">
                <a:cs typeface="B Mitra" panose="00000400000000000000" pitchFamily="2" charset="-78"/>
              </a:rPr>
              <a:t>مجموعه </a:t>
            </a:r>
            <a:r>
              <a:rPr lang="fa-IR" sz="2800" b="1" dirty="0">
                <a:cs typeface="B Mitra" panose="00000400000000000000" pitchFamily="2" charset="-78"/>
              </a:rPr>
              <a:t>قوانین و دستور العمل هایی که وظیفه افراد را نسبت به اعمال آنها مشخص می </a:t>
            </a:r>
            <a:r>
              <a:rPr lang="fa-IR" sz="2800" b="1" dirty="0" smtClean="0">
                <a:cs typeface="B Mitra" panose="00000400000000000000" pitchFamily="2" charset="-78"/>
              </a:rPr>
              <a:t>کند (احکام خمسه)  </a:t>
            </a:r>
          </a:p>
          <a:p>
            <a:pPr algn="just" rtl="1"/>
            <a:r>
              <a:rPr lang="fa-IR" b="1" dirty="0">
                <a:cs typeface="B Mitra" panose="00000400000000000000" pitchFamily="2" charset="-78"/>
              </a:rPr>
              <a:t>احکام </a:t>
            </a:r>
            <a:r>
              <a:rPr lang="fa-IR" b="1" dirty="0" smtClean="0">
                <a:cs typeface="B Mitra" panose="00000400000000000000" pitchFamily="2" charset="-78"/>
              </a:rPr>
              <a:t>وضعی: </a:t>
            </a:r>
            <a:r>
              <a:rPr lang="fa-IR" sz="2800" b="1" dirty="0" smtClean="0">
                <a:cs typeface="B Mitra" panose="00000400000000000000" pitchFamily="2" charset="-78"/>
              </a:rPr>
              <a:t>مجموعه قوانینی که وضعیت اشیاء یا قراردادها یا درستی یا نادرستی اعمال را مشخص می کند.</a:t>
            </a:r>
          </a:p>
          <a:p>
            <a:pPr marL="0" indent="0" algn="ctr" rtl="1">
              <a:buNone/>
            </a:pPr>
            <a:r>
              <a:rPr lang="fa-IR" b="1" dirty="0" smtClean="0">
                <a:cs typeface="B Mitra" panose="00000400000000000000" pitchFamily="2" charset="-78"/>
              </a:rPr>
              <a:t>(علیت، مانعیت، شرطیت، صحت، بطلان، زوجیت، ملکیت)</a:t>
            </a:r>
          </a:p>
          <a:p>
            <a:pPr algn="just" rtl="1"/>
            <a:r>
              <a:rPr lang="fa-IR" b="1" dirty="0" smtClean="0">
                <a:cs typeface="B Mitra" panose="00000400000000000000" pitchFamily="2" charset="-78"/>
              </a:rPr>
              <a:t> مثلا </a:t>
            </a:r>
            <a:r>
              <a:rPr lang="fa-IR" b="1" dirty="0">
                <a:cs typeface="B Mitra" panose="00000400000000000000" pitchFamily="2" charset="-78"/>
              </a:rPr>
              <a:t>در مسأله وجوب روزه، وجوب حکم است و روزه موضوع آن و در مسأله صحت نماز، صحت حکم و نماز موضوع است و در مسأله بطلان مضاربه، بطلان حکم و مضاربه موضوع آن است</a:t>
            </a:r>
            <a:r>
              <a:rPr lang="fa-IR" b="1" dirty="0" smtClean="0">
                <a:cs typeface="B Mitra" panose="00000400000000000000" pitchFamily="2" charset="-78"/>
              </a:rPr>
              <a:t>.</a:t>
            </a:r>
          </a:p>
          <a:p>
            <a:pPr algn="just" rtl="1"/>
            <a:r>
              <a:rPr lang="fa-IR" b="1" dirty="0" smtClean="0">
                <a:solidFill>
                  <a:srgbClr val="C00000"/>
                </a:solidFill>
                <a:cs typeface="B Mitra" panose="00000400000000000000" pitchFamily="2" charset="-78"/>
              </a:rPr>
              <a:t>حکم شرعی منحصر در صیغه امر و نهی نیست تعبیر دیگری چون: ینبغی، علیک، ایاک، احب مرحبا و... نیز در مقام تکلیف مبین حکم است. </a:t>
            </a:r>
            <a:endParaRPr lang="fa-IR" b="1" dirty="0">
              <a:solidFill>
                <a:srgbClr val="C00000"/>
              </a:solidFill>
              <a:cs typeface="B Mitra"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1500732" cy="369332"/>
          </a:xfrm>
          <a:prstGeom prst="rect">
            <a:avLst/>
          </a:prstGeom>
        </p:spPr>
        <p:txBody>
          <a:bodyPr wrap="none">
            <a:spAutoFit/>
          </a:bodyPr>
          <a:lstStyle/>
          <a:p>
            <a:r>
              <a:rPr lang="fa-IR" dirty="0" smtClean="0"/>
              <a:t>انواع حکم شرعی</a:t>
            </a:r>
            <a:endParaRPr lang="fa-IR" dirty="0"/>
          </a:p>
        </p:txBody>
      </p:sp>
    </p:spTree>
    <p:extLst>
      <p:ext uri="{BB962C8B-B14F-4D97-AF65-F5344CB8AC3E}">
        <p14:creationId xmlns:p14="http://schemas.microsoft.com/office/powerpoint/2010/main" val="19484141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8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269811" y="685800"/>
            <a:ext cx="5416989" cy="731838"/>
          </a:xfrm>
        </p:spPr>
        <p:txBody>
          <a:bodyPr>
            <a:normAutofit/>
          </a:bodyPr>
          <a:lstStyle/>
          <a:p>
            <a:pPr rtl="1"/>
            <a:r>
              <a:rPr lang="fa-IR" sz="3600" b="1" dirty="0" smtClean="0">
                <a:ln w="22225">
                  <a:solidFill>
                    <a:schemeClr val="accent2"/>
                  </a:solidFill>
                  <a:prstDash val="solid"/>
                </a:ln>
                <a:solidFill>
                  <a:srgbClr val="FFFF00"/>
                </a:solidFill>
                <a:cs typeface="B Jadid" panose="00000700000000000000" pitchFamily="2" charset="-78"/>
              </a:rPr>
              <a:t>ویژگیهای حکم</a:t>
            </a:r>
            <a:endParaRPr lang="en-US" sz="3600" b="1" dirty="0">
              <a:ln w="22225">
                <a:solidFill>
                  <a:schemeClr val="accent2"/>
                </a:solidFill>
                <a:prstDash val="solid"/>
              </a:ln>
              <a:solidFill>
                <a:srgbClr val="FFFF00"/>
              </a:solidFill>
              <a:cs typeface="B Jadid" panose="00000700000000000000" pitchFamily="2" charset="-78"/>
            </a:endParaRPr>
          </a:p>
        </p:txBody>
      </p:sp>
      <p:sp>
        <p:nvSpPr>
          <p:cNvPr id="3" name="Content Placeholder 2"/>
          <p:cNvSpPr>
            <a:spLocks noGrp="1"/>
          </p:cNvSpPr>
          <p:nvPr>
            <p:ph idx="1"/>
          </p:nvPr>
        </p:nvSpPr>
        <p:spPr>
          <a:xfrm>
            <a:off x="1681979" y="1752600"/>
            <a:ext cx="7004821" cy="4800600"/>
          </a:xfrm>
        </p:spPr>
        <p:txBody>
          <a:bodyPr>
            <a:normAutofit fontScale="85000" lnSpcReduction="10000"/>
          </a:bodyPr>
          <a:lstStyle/>
          <a:p>
            <a:pPr algn="just" rtl="1"/>
            <a:r>
              <a:rPr lang="fa-IR" b="1" dirty="0">
                <a:cs typeface="B Mitra" panose="00000400000000000000" pitchFamily="2" charset="-78"/>
              </a:rPr>
              <a:t>احکام </a:t>
            </a:r>
            <a:r>
              <a:rPr lang="fa-IR" b="1" dirty="0" smtClean="0">
                <a:cs typeface="B Mitra" panose="00000400000000000000" pitchFamily="2" charset="-78"/>
              </a:rPr>
              <a:t>همیشه </a:t>
            </a:r>
            <a:r>
              <a:rPr lang="fa-IR" b="1" dirty="0">
                <a:cs typeface="B Mitra" panose="00000400000000000000" pitchFamily="2" charset="-78"/>
              </a:rPr>
              <a:t>ثابت است و هرگز تغییر نمی کند، </a:t>
            </a:r>
            <a:endParaRPr lang="fa-IR" b="1" dirty="0" smtClean="0">
              <a:cs typeface="B Mitra" panose="00000400000000000000" pitchFamily="2" charset="-78"/>
            </a:endParaRPr>
          </a:p>
          <a:p>
            <a:pPr marL="0" indent="0" algn="just" rtl="1">
              <a:buNone/>
            </a:pPr>
            <a:r>
              <a:rPr lang="fa-IR" sz="2800" dirty="0" smtClean="0">
                <a:ln w="0"/>
                <a:solidFill>
                  <a:srgbClr val="00B050"/>
                </a:solidFill>
                <a:effectLst>
                  <a:outerShdw blurRad="38100" dist="19050" dir="2700000" algn="tl" rotWithShape="0">
                    <a:schemeClr val="dk1">
                      <a:alpha val="40000"/>
                    </a:schemeClr>
                  </a:outerShdw>
                </a:effectLst>
                <a:cs typeface="B Esfehan" panose="00000700000000000000" pitchFamily="2" charset="-78"/>
              </a:rPr>
              <a:t>حلال </a:t>
            </a:r>
            <a:r>
              <a:rPr lang="fa-IR" sz="2800" dirty="0">
                <a:ln w="0"/>
                <a:solidFill>
                  <a:srgbClr val="00B050"/>
                </a:solidFill>
                <a:effectLst>
                  <a:outerShdw blurRad="38100" dist="19050" dir="2700000" algn="tl" rotWithShape="0">
                    <a:schemeClr val="dk1">
                      <a:alpha val="40000"/>
                    </a:schemeClr>
                  </a:outerShdw>
                </a:effectLst>
                <a:cs typeface="B Esfehan" panose="00000700000000000000" pitchFamily="2" charset="-78"/>
              </a:rPr>
              <a:t>محمد حلال الی یوم القیامة و حرامه حرام الی یوم القیامة</a:t>
            </a:r>
            <a:endParaRPr lang="en-US" sz="2800" dirty="0">
              <a:ln w="0"/>
              <a:solidFill>
                <a:srgbClr val="00B050"/>
              </a:solidFill>
              <a:effectLst>
                <a:outerShdw blurRad="38100" dist="19050" dir="2700000" algn="tl" rotWithShape="0">
                  <a:schemeClr val="dk1">
                    <a:alpha val="40000"/>
                  </a:schemeClr>
                </a:outerShdw>
              </a:effectLst>
              <a:cs typeface="B Esfehan" panose="00000700000000000000" pitchFamily="2" charset="-78"/>
            </a:endParaRPr>
          </a:p>
          <a:p>
            <a:pPr marL="0" indent="0" algn="just" rtl="1">
              <a:buNone/>
            </a:pPr>
            <a:r>
              <a:rPr lang="fa-IR" b="1" dirty="0" smtClean="0">
                <a:cs typeface="B Mitra" panose="00000400000000000000" pitchFamily="2" charset="-78"/>
              </a:rPr>
              <a:t>مانند </a:t>
            </a:r>
            <a:r>
              <a:rPr lang="fa-IR" b="1" dirty="0">
                <a:cs typeface="B Mitra" panose="00000400000000000000" pitchFamily="2" charset="-78"/>
              </a:rPr>
              <a:t>روزه </a:t>
            </a:r>
            <a:r>
              <a:rPr lang="fa-IR" b="1" dirty="0" smtClean="0">
                <a:cs typeface="B Mitra" panose="00000400000000000000" pitchFamily="2" charset="-78"/>
              </a:rPr>
              <a:t>که همیشه </a:t>
            </a:r>
            <a:r>
              <a:rPr lang="fa-IR" b="1" dirty="0">
                <a:cs typeface="B Mitra" panose="00000400000000000000" pitchFamily="2" charset="-78"/>
              </a:rPr>
              <a:t>واجب است </a:t>
            </a:r>
            <a:r>
              <a:rPr lang="fa-IR" b="1" dirty="0" smtClean="0">
                <a:cs typeface="B Mitra" panose="00000400000000000000" pitchFamily="2" charset="-78"/>
              </a:rPr>
              <a:t>و </a:t>
            </a:r>
            <a:r>
              <a:rPr lang="fa-IR" b="1" dirty="0">
                <a:cs typeface="B Mitra" panose="00000400000000000000" pitchFamily="2" charset="-78"/>
              </a:rPr>
              <a:t>عمل به قراردادها همیشه واجب و </a:t>
            </a:r>
            <a:r>
              <a:rPr lang="fa-IR" b="1" dirty="0" smtClean="0">
                <a:cs typeface="B Mitra" panose="00000400000000000000" pitchFamily="2" charset="-78"/>
              </a:rPr>
              <a:t>و </a:t>
            </a:r>
            <a:r>
              <a:rPr lang="fa-IR" b="1" dirty="0">
                <a:cs typeface="B Mitra" panose="00000400000000000000" pitchFamily="2" charset="-78"/>
              </a:rPr>
              <a:t>دروغ </a:t>
            </a:r>
            <a:r>
              <a:rPr lang="fa-IR" b="1" dirty="0" smtClean="0">
                <a:cs typeface="B Mitra" panose="00000400000000000000" pitchFamily="2" charset="-78"/>
              </a:rPr>
              <a:t>گفتن و رباخواری همیشه حرام </a:t>
            </a:r>
            <a:r>
              <a:rPr lang="fa-IR" b="1" dirty="0">
                <a:cs typeface="B Mitra" panose="00000400000000000000" pitchFamily="2" charset="-78"/>
              </a:rPr>
              <a:t>است</a:t>
            </a:r>
            <a:r>
              <a:rPr lang="fa-IR" b="1" dirty="0" smtClean="0">
                <a:cs typeface="B Mitra" panose="00000400000000000000" pitchFamily="2" charset="-78"/>
              </a:rPr>
              <a:t>.</a:t>
            </a:r>
          </a:p>
          <a:p>
            <a:pPr algn="just" rtl="1"/>
            <a:r>
              <a:rPr lang="fa-IR" b="1" dirty="0">
                <a:cs typeface="B Mitra" panose="00000400000000000000" pitchFamily="2" charset="-78"/>
              </a:rPr>
              <a:t>برای تعیین حکم با </a:t>
            </a:r>
            <a:r>
              <a:rPr lang="fa-IR" b="1" dirty="0" smtClean="0">
                <a:cs typeface="B Mitra" panose="00000400000000000000" pitchFamily="2" charset="-78"/>
              </a:rPr>
              <a:t>هست و نیست </a:t>
            </a:r>
            <a:r>
              <a:rPr lang="fa-IR" b="1" dirty="0">
                <a:cs typeface="B Mitra" panose="00000400000000000000" pitchFamily="2" charset="-78"/>
              </a:rPr>
              <a:t>آن سروکار </a:t>
            </a:r>
            <a:r>
              <a:rPr lang="fa-IR" b="1" dirty="0" smtClean="0">
                <a:cs typeface="B Mitra" panose="00000400000000000000" pitchFamily="2" charset="-78"/>
              </a:rPr>
              <a:t>داریم.</a:t>
            </a:r>
            <a:endParaRPr lang="fa-IR" b="1" dirty="0">
              <a:cs typeface="B Mitra" panose="00000400000000000000" pitchFamily="2" charset="-78"/>
            </a:endParaRPr>
          </a:p>
          <a:p>
            <a:pPr algn="just" rtl="1"/>
            <a:r>
              <a:rPr lang="fa-IR" b="1" dirty="0" smtClean="0">
                <a:cs typeface="B Mitra" panose="00000400000000000000" pitchFamily="2" charset="-78"/>
              </a:rPr>
              <a:t>منابع استنباط احکام منحصر به ادله اربعه است.</a:t>
            </a:r>
          </a:p>
          <a:p>
            <a:pPr algn="just" rtl="1"/>
            <a:r>
              <a:rPr lang="fa-IR" b="1" dirty="0" smtClean="0">
                <a:cs typeface="B Mitra" panose="00000400000000000000" pitchFamily="2" charset="-78"/>
              </a:rPr>
              <a:t>تعیین حکم شرعی و معیارهای آن در انحصار شارع است و عرف در آن دخالتی ندارد.</a:t>
            </a:r>
          </a:p>
          <a:p>
            <a:pPr algn="just" rtl="1"/>
            <a:r>
              <a:rPr lang="fa-IR" b="1" dirty="0" smtClean="0">
                <a:cs typeface="B Mitra" panose="00000400000000000000" pitchFamily="2" charset="-78"/>
              </a:rPr>
              <a:t>روش استنباط حکم بیش از ده قرن تجربه شده و روش آن تقریبا روشن است.</a:t>
            </a:r>
          </a:p>
          <a:p>
            <a:pPr algn="just" rtl="1"/>
            <a:endParaRPr lang="en-US" b="1" dirty="0">
              <a:cs typeface="B Mitra"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1449436" cy="369332"/>
          </a:xfrm>
          <a:prstGeom prst="rect">
            <a:avLst/>
          </a:prstGeom>
        </p:spPr>
        <p:txBody>
          <a:bodyPr wrap="none">
            <a:spAutoFit/>
          </a:bodyPr>
          <a:lstStyle/>
          <a:p>
            <a:r>
              <a:rPr lang="fa-IR" dirty="0" smtClean="0"/>
              <a:t>ویژگی های حکم</a:t>
            </a:r>
            <a:endParaRPr lang="fa-IR" dirty="0"/>
          </a:p>
        </p:txBody>
      </p:sp>
    </p:spTree>
    <p:extLst>
      <p:ext uri="{BB962C8B-B14F-4D97-AF65-F5344CB8AC3E}">
        <p14:creationId xmlns:p14="http://schemas.microsoft.com/office/powerpoint/2010/main" val="18473540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88" y="5161222"/>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ln w="22225">
                  <a:solidFill>
                    <a:schemeClr val="accent2"/>
                  </a:solidFill>
                  <a:prstDash val="solid"/>
                </a:ln>
                <a:solidFill>
                  <a:schemeClr val="bg2">
                    <a:lumMod val="75000"/>
                  </a:schemeClr>
                </a:solidFill>
                <a:cs typeface="B Jadid" panose="00000700000000000000" pitchFamily="2" charset="-78"/>
              </a:rPr>
              <a:t>تجزیه یک مسئله شرعی</a:t>
            </a:r>
            <a:endParaRPr lang="en-US" sz="3600" b="1" dirty="0">
              <a:ln w="22225">
                <a:solidFill>
                  <a:schemeClr val="accent2"/>
                </a:solidFill>
                <a:prstDash val="solid"/>
              </a:ln>
              <a:solidFill>
                <a:schemeClr val="bg2">
                  <a:lumMod val="75000"/>
                </a:schemeClr>
              </a:solidFill>
              <a:cs typeface="B Jadid" panose="00000700000000000000" pitchFamily="2" charset="-78"/>
            </a:endParaRPr>
          </a:p>
        </p:txBody>
      </p:sp>
      <p:sp>
        <p:nvSpPr>
          <p:cNvPr id="3" name="Content Placeholder 2"/>
          <p:cNvSpPr>
            <a:spLocks noGrp="1"/>
          </p:cNvSpPr>
          <p:nvPr>
            <p:ph idx="1"/>
          </p:nvPr>
        </p:nvSpPr>
        <p:spPr>
          <a:xfrm>
            <a:off x="1382016" y="1600201"/>
            <a:ext cx="7304784" cy="4504386"/>
          </a:xfrm>
        </p:spPr>
        <p:txBody>
          <a:bodyPr>
            <a:normAutofit fontScale="92500"/>
          </a:bodyPr>
          <a:lstStyle/>
          <a:p>
            <a:pPr marL="0" lvl="0" indent="0" algn="ctr" rtl="1">
              <a:buNone/>
            </a:pPr>
            <a:r>
              <a:rPr lang="fa-IR" b="1" dirty="0" smtClean="0">
                <a:cs typeface="B Mitra" panose="00000400000000000000" pitchFamily="2" charset="-78"/>
              </a:rPr>
              <a:t>روزه (امساک) بر مکلف غیر مریض غیر مسافر در روزهای ماه رمضان واجب است</a:t>
            </a:r>
          </a:p>
          <a:p>
            <a:pPr marL="0" lvl="0" indent="0" algn="just" rtl="1">
              <a:buNone/>
            </a:pPr>
            <a:r>
              <a:rPr lang="fa-IR" b="1" u="sng" dirty="0" smtClean="0">
                <a:cs typeface="B Mitra" panose="00000400000000000000" pitchFamily="2" charset="-78"/>
              </a:rPr>
              <a:t>حکم: </a:t>
            </a:r>
            <a:r>
              <a:rPr lang="fa-IR" b="1" dirty="0" smtClean="0">
                <a:cs typeface="B Mitra" panose="00000400000000000000" pitchFamily="2" charset="-78"/>
              </a:rPr>
              <a:t>وجوب</a:t>
            </a:r>
          </a:p>
          <a:p>
            <a:pPr marL="0" lvl="0" indent="0" algn="just" rtl="1">
              <a:buNone/>
            </a:pPr>
            <a:r>
              <a:rPr lang="fa-IR" b="1" u="sng" dirty="0" smtClean="0">
                <a:cs typeface="B Mitra" panose="00000400000000000000" pitchFamily="2" charset="-78"/>
              </a:rPr>
              <a:t>متعلق حکم: </a:t>
            </a:r>
            <a:r>
              <a:rPr lang="fa-IR" b="1" dirty="0" smtClean="0">
                <a:cs typeface="B Mitra" panose="00000400000000000000" pitchFamily="2" charset="-78"/>
              </a:rPr>
              <a:t>روزه (امساک)</a:t>
            </a:r>
          </a:p>
          <a:p>
            <a:pPr marL="0" lvl="0" indent="0" algn="just" rtl="1">
              <a:buNone/>
            </a:pPr>
            <a:r>
              <a:rPr lang="fa-IR" b="1" u="sng" dirty="0" smtClean="0">
                <a:cs typeface="B Mitra" panose="00000400000000000000" pitchFamily="2" charset="-78"/>
              </a:rPr>
              <a:t>متعلق متعلق: </a:t>
            </a:r>
            <a:r>
              <a:rPr lang="fa-IR" b="1" dirty="0" smtClean="0">
                <a:cs typeface="B Mitra" panose="00000400000000000000" pitchFamily="2" charset="-78"/>
              </a:rPr>
              <a:t>خوردن و آشامیدن (فعل مکلف)</a:t>
            </a:r>
          </a:p>
          <a:p>
            <a:pPr marL="0" indent="0" algn="just" rtl="1">
              <a:buNone/>
            </a:pPr>
            <a:r>
              <a:rPr lang="fa-IR" b="1" u="sng" dirty="0" smtClean="0">
                <a:cs typeface="B Mitra" panose="00000400000000000000" pitchFamily="2" charset="-78"/>
              </a:rPr>
              <a:t>شرایط فعلیت تکلیف: </a:t>
            </a:r>
            <a:r>
              <a:rPr lang="fa-IR" b="1" dirty="0" smtClean="0">
                <a:cs typeface="B Mitra" panose="00000400000000000000" pitchFamily="2" charset="-78"/>
              </a:rPr>
              <a:t>مکلف </a:t>
            </a:r>
            <a:r>
              <a:rPr lang="fa-IR" b="1" dirty="0">
                <a:cs typeface="B Mitra" panose="00000400000000000000" pitchFamily="2" charset="-78"/>
              </a:rPr>
              <a:t>غیر مسافر، </a:t>
            </a:r>
            <a:r>
              <a:rPr lang="fa-IR" b="1" dirty="0" smtClean="0">
                <a:cs typeface="B Mitra" panose="00000400000000000000" pitchFamily="2" charset="-78"/>
              </a:rPr>
              <a:t>غیربیمار </a:t>
            </a:r>
            <a:endParaRPr lang="fa-IR" b="1" dirty="0">
              <a:cs typeface="B Mitra" panose="00000400000000000000" pitchFamily="2" charset="-78"/>
            </a:endParaRPr>
          </a:p>
          <a:p>
            <a:pPr marL="0" indent="0" algn="just" rtl="1">
              <a:buNone/>
            </a:pPr>
            <a:r>
              <a:rPr lang="fa-IR" b="1" u="sng" dirty="0" smtClean="0">
                <a:cs typeface="B Mitra" panose="00000400000000000000" pitchFamily="2" charset="-78"/>
              </a:rPr>
              <a:t>قیود: </a:t>
            </a:r>
            <a:r>
              <a:rPr lang="fa-IR" b="1" dirty="0" smtClean="0">
                <a:cs typeface="B Mitra" panose="00000400000000000000" pitchFamily="2" charset="-78"/>
              </a:rPr>
              <a:t>روزهای ماه مبارک رمضان</a:t>
            </a:r>
          </a:p>
          <a:p>
            <a:pPr marL="0" indent="0" algn="just" rtl="1">
              <a:buNone/>
            </a:pPr>
            <a:r>
              <a:rPr lang="fa-IR" b="1" u="sng" dirty="0" smtClean="0">
                <a:cs typeface="B Mitra" panose="00000400000000000000" pitchFamily="2" charset="-78"/>
              </a:rPr>
              <a:t>مصداق: </a:t>
            </a:r>
            <a:r>
              <a:rPr lang="fa-IR" b="1" dirty="0" smtClean="0">
                <a:cs typeface="B Mitra" panose="00000400000000000000" pitchFamily="2" charset="-78"/>
              </a:rPr>
              <a:t>روزه مکلف در یکی از روزهای ماه مبارک رمضان</a:t>
            </a:r>
            <a:endParaRPr lang="fa-IR"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32543" y="6232526"/>
            <a:ext cx="1479892" cy="369332"/>
          </a:xfrm>
          <a:prstGeom prst="rect">
            <a:avLst/>
          </a:prstGeom>
        </p:spPr>
        <p:txBody>
          <a:bodyPr wrap="none">
            <a:spAutoFit/>
          </a:bodyPr>
          <a:lstStyle/>
          <a:p>
            <a:r>
              <a:rPr lang="fa-IR" dirty="0" smtClean="0"/>
              <a:t>یک مسئله شرعی</a:t>
            </a:r>
            <a:endParaRPr lang="fa-IR" dirty="0"/>
          </a:p>
        </p:txBody>
      </p:sp>
    </p:spTree>
    <p:extLst>
      <p:ext uri="{BB962C8B-B14F-4D97-AF65-F5344CB8AC3E}">
        <p14:creationId xmlns:p14="http://schemas.microsoft.com/office/powerpoint/2010/main" val="472939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98933" y="948521"/>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2133601" y="2000424"/>
            <a:ext cx="6497752" cy="4392896"/>
          </a:xfrm>
        </p:spPr>
        <p:txBody>
          <a:bodyPr>
            <a:noAutofit/>
          </a:bodyPr>
          <a:lstStyle/>
          <a:p>
            <a:pPr lvl="0" algn="just" rtl="1"/>
            <a:r>
              <a:rPr lang="fa-IR" sz="6000" dirty="0">
                <a:cs typeface="B Nazanin" panose="00000400000000000000" pitchFamily="2" charset="-78"/>
              </a:rPr>
              <a:t>پنج آیه و پنج روایت (ترجیحا مربوط به غذا) بنویسید و موضوع و حکم شرعی را در آنها معین کنید.</a:t>
            </a:r>
            <a:endParaRPr lang="en-US" sz="60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6482256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971800" y="694499"/>
            <a:ext cx="5715000" cy="990600"/>
          </a:xfrm>
        </p:spPr>
        <p:txBody>
          <a:bodyPr>
            <a:normAutofit/>
          </a:bodyPr>
          <a:lstStyle/>
          <a:p>
            <a:pPr lvl="0" rtl="1"/>
            <a:r>
              <a:rPr lang="fa-IR" sz="4000" b="1" dirty="0" smtClean="0">
                <a:ln w="22225">
                  <a:solidFill>
                    <a:schemeClr val="accent2"/>
                  </a:solidFill>
                  <a:prstDash val="solid"/>
                </a:ln>
                <a:solidFill>
                  <a:schemeClr val="accent2">
                    <a:lumMod val="40000"/>
                    <a:lumOff val="60000"/>
                  </a:schemeClr>
                </a:solidFill>
              </a:rPr>
              <a:t>درس سوم: تقسیمات موضوع</a:t>
            </a:r>
            <a:endParaRPr lang="en-US" sz="40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238261" y="1905000"/>
            <a:ext cx="744854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b="1" dirty="0"/>
              <a:t>اهداف </a:t>
            </a:r>
            <a:r>
              <a:rPr lang="fa-IR" b="1" dirty="0" smtClean="0"/>
              <a:t>درس:</a:t>
            </a:r>
          </a:p>
          <a:p>
            <a:pPr marL="0" indent="0" algn="r" rtl="1">
              <a:buNone/>
            </a:pPr>
            <a:r>
              <a:rPr lang="fa-IR" b="1" dirty="0" smtClean="0"/>
              <a:t>انتظار می رود پس از این درس فراگیر بتوانند:</a:t>
            </a:r>
          </a:p>
          <a:p>
            <a:pPr marL="514350" lvl="0" indent="-514350" algn="r" rtl="1">
              <a:buFont typeface="+mj-lt"/>
              <a:buAutoNum type="arabicParenR"/>
            </a:pPr>
            <a:r>
              <a:rPr lang="fa-IR" sz="2400" b="1" dirty="0" smtClean="0"/>
              <a:t>علت ضرورت روشن شدن نوع موضوع را بیان کند</a:t>
            </a:r>
            <a:r>
              <a:rPr lang="en-US" sz="2400" b="1" dirty="0" smtClean="0"/>
              <a:t>.</a:t>
            </a:r>
            <a:endParaRPr lang="fa-IR" sz="2400" b="1" dirty="0" smtClean="0"/>
          </a:p>
          <a:p>
            <a:pPr marL="514350" indent="-514350" algn="r" rtl="1">
              <a:buFont typeface="+mj-lt"/>
              <a:buAutoNum type="arabicParenR"/>
            </a:pPr>
            <a:r>
              <a:rPr lang="fa-IR" sz="2400" b="1" dirty="0" smtClean="0"/>
              <a:t>انواع موضوع به لحاظ </a:t>
            </a:r>
            <a:r>
              <a:rPr lang="fa-IR" sz="2400" b="1" dirty="0"/>
              <a:t>ارتباط </a:t>
            </a:r>
            <a:r>
              <a:rPr lang="fa-IR" sz="2400" b="1" dirty="0" smtClean="0"/>
              <a:t>با </a:t>
            </a:r>
            <a:r>
              <a:rPr lang="fa-IR" sz="2400" b="1" dirty="0"/>
              <a:t>شارع </a:t>
            </a:r>
            <a:r>
              <a:rPr lang="fa-IR" sz="2400" b="1" dirty="0" smtClean="0"/>
              <a:t>مقدس را ذکر کند.</a:t>
            </a:r>
            <a:endParaRPr lang="en-US" sz="2400" b="1" dirty="0"/>
          </a:p>
          <a:p>
            <a:pPr marL="514350" indent="-514350" algn="r" rtl="1">
              <a:buFont typeface="+mj-lt"/>
              <a:buAutoNum type="arabicParenR"/>
            </a:pPr>
            <a:r>
              <a:rPr lang="fa-IR" sz="2400" b="1" dirty="0"/>
              <a:t>انواع موضوعات را به لحاظ ارتباط با دستگاه فقاهت </a:t>
            </a:r>
            <a:r>
              <a:rPr lang="fa-IR" sz="2400" b="1" dirty="0" smtClean="0"/>
              <a:t>بگوید.</a:t>
            </a:r>
            <a:endParaRPr lang="fa-IR" sz="2400" b="1" dirty="0"/>
          </a:p>
          <a:p>
            <a:pPr marL="514350" indent="-514350" algn="r" rtl="1">
              <a:buFont typeface="+mj-lt"/>
              <a:buAutoNum type="arabicParenR"/>
            </a:pPr>
            <a:r>
              <a:rPr lang="fa-IR" sz="2400" b="1" dirty="0" smtClean="0"/>
              <a:t>انواع موضوع به لحاظ ارتباط با </a:t>
            </a:r>
            <a:r>
              <a:rPr lang="fa-IR" sz="2400" b="1" dirty="0"/>
              <a:t>مکلفان </a:t>
            </a:r>
            <a:r>
              <a:rPr lang="fa-IR" sz="2400" b="1" dirty="0" smtClean="0"/>
              <a:t>را نام ببرد.</a:t>
            </a:r>
          </a:p>
          <a:p>
            <a:pPr marL="514350" indent="-514350" algn="r" rtl="1">
              <a:buFont typeface="+mj-lt"/>
              <a:buAutoNum type="arabicParenR"/>
            </a:pPr>
            <a:r>
              <a:rPr lang="fa-IR" sz="2400" b="1" dirty="0" smtClean="0"/>
              <a:t>انواع موضوع را به لحاظ ارتباط با </a:t>
            </a:r>
            <a:r>
              <a:rPr lang="fa-IR" sz="2400" b="1" dirty="0"/>
              <a:t>سایر </a:t>
            </a:r>
            <a:r>
              <a:rPr lang="fa-IR" sz="2400" b="1" dirty="0" smtClean="0"/>
              <a:t>علوم وفنون بیان کند.</a:t>
            </a:r>
          </a:p>
          <a:p>
            <a:pPr marL="514350" indent="-514350" algn="r" rtl="1">
              <a:buFont typeface="+mj-lt"/>
              <a:buAutoNum type="arabicParenR"/>
            </a:pPr>
            <a:r>
              <a:rPr lang="fa-IR" sz="2400" b="1" dirty="0" smtClean="0"/>
              <a:t>انواع موضوع را به لحاظ ماهیت و جنس موضوع بشمرد.</a:t>
            </a:r>
            <a:endParaRPr lang="en-US" sz="2400" b="1" dirty="0"/>
          </a:p>
          <a:p>
            <a:pPr marL="514350" indent="-514350" algn="r" rtl="1">
              <a:buFont typeface="+mj-lt"/>
              <a:buAutoNum type="arabicParenR"/>
            </a:pPr>
            <a:r>
              <a:rPr lang="fa-IR" sz="2400" b="1" dirty="0" smtClean="0"/>
              <a:t>انواع موضوع را به لحاظ عملیات تشخیص ذکر کند</a:t>
            </a:r>
            <a:r>
              <a:rPr lang="fa-IR" sz="2400" b="1" dirty="0"/>
              <a:t>.</a:t>
            </a:r>
            <a:endParaRPr lang="en-US" sz="2400" dirty="0"/>
          </a:p>
        </p:txBody>
      </p:sp>
      <p:sp>
        <p:nvSpPr>
          <p:cNvPr id="5" name="Rectangle 4"/>
          <p:cNvSpPr/>
          <p:nvPr/>
        </p:nvSpPr>
        <p:spPr>
          <a:xfrm>
            <a:off x="552460" y="6248443"/>
            <a:ext cx="1096775" cy="369332"/>
          </a:xfrm>
          <a:prstGeom prst="rect">
            <a:avLst/>
          </a:prstGeom>
        </p:spPr>
        <p:txBody>
          <a:bodyPr wrap="none">
            <a:spAutoFit/>
          </a:bodyPr>
          <a:lstStyle/>
          <a:p>
            <a:r>
              <a:rPr lang="fa-IR" dirty="0" smtClean="0"/>
              <a:t>اهداف درس</a:t>
            </a:r>
            <a:endParaRPr lang="fa-IR" dirty="0"/>
          </a:p>
        </p:txBody>
      </p:sp>
    </p:spTree>
    <p:extLst>
      <p:ext uri="{BB962C8B-B14F-4D97-AF65-F5344CB8AC3E}">
        <p14:creationId xmlns:p14="http://schemas.microsoft.com/office/powerpoint/2010/main" val="31572579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12">
                                            <p:txEl>
                                              <p:pRg st="8" end="8"/>
                                            </p:txEl>
                                          </p:spTgt>
                                        </p:tgtEl>
                                        <p:attrNameLst>
                                          <p:attrName>style.visibility</p:attrName>
                                        </p:attrNameLst>
                                      </p:cBhvr>
                                      <p:to>
                                        <p:strVal val="visible"/>
                                      </p:to>
                                    </p:set>
                                    <p:anim calcmode="lin" valueType="num">
                                      <p:cBhvr>
                                        <p:cTn id="135" dur="500" decel="50000" fill="hold">
                                          <p:stCondLst>
                                            <p:cond delay="0"/>
                                          </p:stCondLst>
                                        </p:cTn>
                                        <p:tgtEl>
                                          <p:spTgt spid="12">
                                            <p:txEl>
                                              <p:pRg st="8" end="8"/>
                                            </p:txEl>
                                          </p:spTgt>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12">
                                            <p:txEl>
                                              <p:pRg st="8" end="8"/>
                                            </p:txEl>
                                          </p:spTgt>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12">
                                            <p:txEl>
                                              <p:pRg st="8" end="8"/>
                                            </p:txEl>
                                          </p:spTgt>
                                        </p:tgtEl>
                                        <p:attrNameLst>
                                          <p:attrName>ppt_w</p:attrName>
                                        </p:attrNameLst>
                                      </p:cBhvr>
                                      <p:tavLst>
                                        <p:tav tm="0">
                                          <p:val>
                                            <p:strVal val="#ppt_w*.05"/>
                                          </p:val>
                                        </p:tav>
                                        <p:tav tm="100000">
                                          <p:val>
                                            <p:strVal val="#ppt_w"/>
                                          </p:val>
                                        </p:tav>
                                      </p:tavLst>
                                    </p:anim>
                                    <p:anim calcmode="lin" valueType="num">
                                      <p:cBhvr>
                                        <p:cTn id="138" dur="1000" fill="hold"/>
                                        <p:tgtEl>
                                          <p:spTgt spid="12">
                                            <p:txEl>
                                              <p:pRg st="8" end="8"/>
                                            </p:txEl>
                                          </p:spTgt>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12">
                                            <p:txEl>
                                              <p:pRg st="8" end="8"/>
                                            </p:txEl>
                                          </p:spTgt>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12">
                                            <p:txEl>
                                              <p:pRg st="8" end="8"/>
                                            </p:txEl>
                                          </p:spTgt>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12">
                                            <p:txEl>
                                              <p:pRg st="8" end="8"/>
                                            </p:txEl>
                                          </p:spTgt>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7717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ln w="22225">
                  <a:solidFill>
                    <a:schemeClr val="accent2"/>
                  </a:solidFill>
                  <a:prstDash val="solid"/>
                </a:ln>
                <a:solidFill>
                  <a:srgbClr val="92D050"/>
                </a:solidFill>
              </a:rPr>
              <a:t>ضرورت تقسیم موضوعات</a:t>
            </a:r>
            <a:endParaRPr lang="en-US" b="1" dirty="0">
              <a:ln w="22225">
                <a:solidFill>
                  <a:schemeClr val="accent2"/>
                </a:solidFill>
                <a:prstDash val="solid"/>
              </a:ln>
              <a:solidFill>
                <a:srgbClr val="92D050"/>
              </a:solidFill>
            </a:endParaRPr>
          </a:p>
        </p:txBody>
      </p:sp>
      <p:sp>
        <p:nvSpPr>
          <p:cNvPr id="3" name="Content Placeholder 2"/>
          <p:cNvSpPr>
            <a:spLocks noGrp="1"/>
          </p:cNvSpPr>
          <p:nvPr>
            <p:ph idx="1"/>
          </p:nvPr>
        </p:nvSpPr>
        <p:spPr>
          <a:xfrm>
            <a:off x="1517317" y="1946910"/>
            <a:ext cx="7251871" cy="5105401"/>
          </a:xfrm>
        </p:spPr>
        <p:txBody>
          <a:bodyPr>
            <a:noAutofit/>
          </a:bodyPr>
          <a:lstStyle/>
          <a:p>
            <a:pPr algn="just" rtl="1">
              <a:buFont typeface="Wingdings" panose="05000000000000000000" pitchFamily="2" charset="2"/>
              <a:buChar char="v"/>
            </a:pPr>
            <a:r>
              <a:rPr lang="fa-IR" sz="2000" b="1" dirty="0">
                <a:cs typeface="B Nazanin" panose="00000400000000000000" pitchFamily="2" charset="-78"/>
              </a:rPr>
              <a:t>یکی از مقدمات ضروری برای موضوع شناسی احکام فقهی گونه شناسی موضوعات است زیرا بدون </a:t>
            </a:r>
            <a:r>
              <a:rPr lang="fa-IR" sz="2000" b="1" dirty="0" smtClean="0">
                <a:cs typeface="B Nazanin" panose="00000400000000000000" pitchFamily="2" charset="-78"/>
              </a:rPr>
              <a:t>شناخت نوع </a:t>
            </a:r>
            <a:r>
              <a:rPr lang="fa-IR" sz="2000" b="1" dirty="0">
                <a:cs typeface="B Nazanin" panose="00000400000000000000" pitchFamily="2" charset="-78"/>
              </a:rPr>
              <a:t>موضوعات نمی­توان در باره راه، روش و منابع شناخت آنها سخن گفت. </a:t>
            </a:r>
            <a:endParaRPr lang="fa-IR" sz="2000" b="1" dirty="0" smtClean="0">
              <a:cs typeface="B Nazanin" panose="00000400000000000000" pitchFamily="2" charset="-78"/>
            </a:endParaRPr>
          </a:p>
          <a:p>
            <a:pPr algn="just" rtl="1">
              <a:buFont typeface="Wingdings" panose="05000000000000000000" pitchFamily="2" charset="2"/>
              <a:buChar char="v"/>
            </a:pPr>
            <a:r>
              <a:rPr lang="fa-IR" sz="2000" b="1" dirty="0" smtClean="0">
                <a:cs typeface="B Nazanin" panose="00000400000000000000" pitchFamily="2" charset="-78"/>
              </a:rPr>
              <a:t>این تقسیمات به صراحت در منابع فقهی نیامده و عناوین آنها با </a:t>
            </a:r>
            <a:r>
              <a:rPr lang="fa-IR" sz="2000" b="1" dirty="0">
                <a:cs typeface="B Nazanin" panose="00000400000000000000" pitchFamily="2" charset="-78"/>
              </a:rPr>
              <a:t>بررسی وضعیت موضوعات و توجه به زوایای آنها و لحاظ­های مختلف به دست می­آید.</a:t>
            </a:r>
            <a:endParaRPr lang="en-US" sz="2000" b="1" dirty="0">
              <a:cs typeface="B Nazanin" panose="00000400000000000000" pitchFamily="2" charset="-78"/>
            </a:endParaRPr>
          </a:p>
          <a:p>
            <a:pPr algn="just" rtl="1">
              <a:buFont typeface="Wingdings" panose="05000000000000000000" pitchFamily="2" charset="2"/>
              <a:buChar char="v"/>
            </a:pPr>
            <a:r>
              <a:rPr lang="fa-IR" sz="2000" b="1" dirty="0">
                <a:cs typeface="B Nazanin" panose="00000400000000000000" pitchFamily="2" charset="-78"/>
              </a:rPr>
              <a:t>توجه به تنوع و جنبه­های تقسیم­بندی تلقی از موضوع و موضوع­شناسی احکام فقهی را برای پژوهشگران موضوع­شناس دقیق­تر و  بستر پژوهش را برای آنان فراهم­تر و اتقان کار  ایشان را بیشتر می­کند</a:t>
            </a:r>
            <a:r>
              <a:rPr lang="fa-IR" sz="2000" b="1" dirty="0" smtClean="0">
                <a:cs typeface="B Nazanin" panose="00000400000000000000" pitchFamily="2" charset="-78"/>
              </a:rPr>
              <a:t>.</a:t>
            </a:r>
          </a:p>
          <a:p>
            <a:pPr algn="just" rtl="1">
              <a:buFont typeface="Wingdings" panose="05000000000000000000" pitchFamily="2" charset="2"/>
              <a:buChar char="v"/>
            </a:pPr>
            <a:r>
              <a:rPr lang="fa-IR" sz="2000" b="1" dirty="0" smtClean="0">
                <a:cs typeface="B Nazanin" panose="00000400000000000000" pitchFamily="2" charset="-78"/>
              </a:rPr>
              <a:t>در نوع تقسیم بندی و عنوان گذاری برای اقسام موضوعات اختلافاتی وجود دارد که در نتیجه تأثیری ندارد. تقسیم بندیهایی که مطرح می شود برای اولین بار </a:t>
            </a:r>
            <a:r>
              <a:rPr lang="fa-IR" sz="2000" b="1" dirty="0">
                <a:cs typeface="B Nazanin" panose="00000400000000000000" pitchFamily="2" charset="-78"/>
              </a:rPr>
              <a:t>و </a:t>
            </a:r>
            <a:r>
              <a:rPr lang="fa-IR" sz="2000" b="1" dirty="0" smtClean="0">
                <a:cs typeface="B Nazanin" panose="00000400000000000000" pitchFamily="2" charset="-78"/>
              </a:rPr>
              <a:t>با </a:t>
            </a:r>
            <a:r>
              <a:rPr lang="fa-IR" sz="2000" b="1" dirty="0">
                <a:cs typeface="B Nazanin" panose="00000400000000000000" pitchFamily="2" charset="-78"/>
              </a:rPr>
              <a:t>نگاه کاربردی </a:t>
            </a:r>
            <a:r>
              <a:rPr lang="fa-IR" sz="2000" b="1" dirty="0" smtClean="0">
                <a:cs typeface="B Nazanin" panose="00000400000000000000" pitchFamily="2" charset="-78"/>
              </a:rPr>
              <a:t>صورت گرفته است. </a:t>
            </a:r>
          </a:p>
          <a:p>
            <a:pPr algn="just" rtl="1">
              <a:buFont typeface="Wingdings" panose="05000000000000000000" pitchFamily="2" charset="2"/>
              <a:buChar char="v"/>
            </a:pPr>
            <a:r>
              <a:rPr lang="fa-IR" sz="2000" b="1" dirty="0" smtClean="0">
                <a:cs typeface="B Nazanin" panose="00000400000000000000" pitchFamily="2" charset="-78"/>
              </a:rPr>
              <a:t>تقسیمات دیگری نیز وجود دارد که یا نیازی نیست و یا در ضمن مباحث دیگر خواهد آمد.</a:t>
            </a:r>
            <a:endParaRPr lang="fa-IR" sz="2000" b="1" dirty="0">
              <a:cs typeface="B Nazanin" panose="00000400000000000000" pitchFamily="2" charset="-78"/>
            </a:endParaRPr>
          </a:p>
        </p:txBody>
      </p:sp>
      <p:sp>
        <p:nvSpPr>
          <p:cNvPr id="7" name="Rectangle 6"/>
          <p:cNvSpPr/>
          <p:nvPr/>
        </p:nvSpPr>
        <p:spPr>
          <a:xfrm>
            <a:off x="419100" y="6274222"/>
            <a:ext cx="2196435" cy="369332"/>
          </a:xfrm>
          <a:prstGeom prst="rect">
            <a:avLst/>
          </a:prstGeom>
        </p:spPr>
        <p:txBody>
          <a:bodyPr wrap="none">
            <a:spAutoFit/>
          </a:bodyPr>
          <a:lstStyle/>
          <a:p>
            <a:r>
              <a:rPr lang="fa-IR" dirty="0" smtClean="0"/>
              <a:t>ضرورت تقسیم موضوعات</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38957992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58" y="527717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200400" y="685800"/>
            <a:ext cx="5486400" cy="731838"/>
          </a:xfrm>
        </p:spPr>
        <p:txBody>
          <a:bodyPr>
            <a:normAutofit fontScale="90000"/>
          </a:bodyPr>
          <a:lstStyle/>
          <a:p>
            <a:pPr rtl="1"/>
            <a:r>
              <a:rPr lang="fa-IR" b="1" dirty="0">
                <a:ln w="22225">
                  <a:solidFill>
                    <a:schemeClr val="accent2"/>
                  </a:solidFill>
                  <a:prstDash val="solid"/>
                </a:ln>
                <a:solidFill>
                  <a:srgbClr val="00B0F0"/>
                </a:solidFill>
              </a:rPr>
              <a:t>به لحاظ ارتباط با </a:t>
            </a:r>
            <a:r>
              <a:rPr lang="fa-IR" b="1" dirty="0" smtClean="0">
                <a:ln w="22225">
                  <a:solidFill>
                    <a:schemeClr val="accent2"/>
                  </a:solidFill>
                  <a:prstDash val="solid"/>
                </a:ln>
                <a:solidFill>
                  <a:srgbClr val="00B0F0"/>
                </a:solidFill>
              </a:rPr>
              <a:t>شارع مقدس</a:t>
            </a:r>
            <a:endParaRPr lang="en-US" b="1" dirty="0">
              <a:ln w="22225">
                <a:solidFill>
                  <a:schemeClr val="accent2"/>
                </a:solidFill>
                <a:prstDash val="solid"/>
              </a:ln>
              <a:solidFill>
                <a:srgbClr val="00B0F0"/>
              </a:solidFill>
            </a:endParaRPr>
          </a:p>
        </p:txBody>
      </p:sp>
      <p:sp>
        <p:nvSpPr>
          <p:cNvPr id="3" name="Content Placeholder 2"/>
          <p:cNvSpPr>
            <a:spLocks noGrp="1"/>
          </p:cNvSpPr>
          <p:nvPr>
            <p:ph idx="1"/>
          </p:nvPr>
        </p:nvSpPr>
        <p:spPr>
          <a:xfrm>
            <a:off x="1735088" y="1733268"/>
            <a:ext cx="6951712" cy="4515176"/>
          </a:xfrm>
        </p:spPr>
        <p:txBody>
          <a:bodyPr>
            <a:normAutofit fontScale="55000" lnSpcReduction="20000"/>
          </a:bodyPr>
          <a:lstStyle/>
          <a:p>
            <a:pPr marL="0" indent="0" algn="ctr" rtl="1">
              <a:buNone/>
            </a:pPr>
            <a:r>
              <a:rPr lang="fa-IR" sz="4400" b="1" dirty="0">
                <a:cs typeface="B Nazanin" panose="00000400000000000000" pitchFamily="2" charset="-78"/>
              </a:rPr>
              <a:t> </a:t>
            </a:r>
            <a:r>
              <a:rPr lang="fa-IR" sz="4400" b="1" dirty="0" smtClean="0">
                <a:cs typeface="B Nazanin" panose="00000400000000000000" pitchFamily="2" charset="-78"/>
              </a:rPr>
              <a:t>از لحاظ تصرف شارع</a:t>
            </a:r>
          </a:p>
          <a:p>
            <a:pPr algn="just" rtl="1"/>
            <a:r>
              <a:rPr lang="fa-IR" sz="3800" b="1" u="sng" dirty="0" smtClean="0">
                <a:cs typeface="B Nazanin" panose="00000400000000000000" pitchFamily="2" charset="-78"/>
              </a:rPr>
              <a:t>مخترع  شرعی؛</a:t>
            </a:r>
            <a:r>
              <a:rPr lang="fa-IR" sz="3800" b="1" dirty="0" smtClean="0">
                <a:cs typeface="B Nazanin" panose="00000400000000000000" pitchFamily="2" charset="-78"/>
              </a:rPr>
              <a:t> </a:t>
            </a:r>
            <a:r>
              <a:rPr lang="fa-IR" b="1" dirty="0" smtClean="0">
                <a:cs typeface="B Nazanin" panose="00000400000000000000" pitchFamily="2" charset="-78"/>
              </a:rPr>
              <a:t>موضوعاتی </a:t>
            </a:r>
            <a:r>
              <a:rPr lang="fa-IR" b="1" dirty="0">
                <a:cs typeface="B Nazanin" panose="00000400000000000000" pitchFamily="2" charset="-78"/>
              </a:rPr>
              <a:t>است که شارع خود </a:t>
            </a:r>
            <a:r>
              <a:rPr lang="fa-IR" b="1" dirty="0" smtClean="0">
                <a:cs typeface="B Nazanin" panose="00000400000000000000" pitchFamily="2" charset="-78"/>
              </a:rPr>
              <a:t>اختراع </a:t>
            </a:r>
            <a:r>
              <a:rPr lang="fa-IR" b="1" dirty="0">
                <a:cs typeface="B Nazanin" panose="00000400000000000000" pitchFamily="2" charset="-78"/>
              </a:rPr>
              <a:t>و تعریف، حدود، اجزاء و شرایط </a:t>
            </a:r>
            <a:r>
              <a:rPr lang="fa-IR" b="1" dirty="0" smtClean="0">
                <a:cs typeface="B Nazanin" panose="00000400000000000000" pitchFamily="2" charset="-78"/>
              </a:rPr>
              <a:t>آنها </a:t>
            </a:r>
            <a:r>
              <a:rPr lang="fa-IR" b="1" dirty="0">
                <a:cs typeface="B Nazanin" panose="00000400000000000000" pitchFamily="2" charset="-78"/>
              </a:rPr>
              <a:t>را بیان کرده است مانند: صوم، </a:t>
            </a:r>
            <a:r>
              <a:rPr lang="fa-IR" b="1" dirty="0" smtClean="0">
                <a:cs typeface="B Nazanin" panose="00000400000000000000" pitchFamily="2" charset="-78"/>
              </a:rPr>
              <a:t>صلاه، </a:t>
            </a:r>
            <a:r>
              <a:rPr lang="fa-IR" b="1" dirty="0">
                <a:cs typeface="B Nazanin" panose="00000400000000000000" pitchFamily="2" charset="-78"/>
              </a:rPr>
              <a:t>حج و ...</a:t>
            </a:r>
            <a:endParaRPr lang="en-US" b="1" dirty="0">
              <a:cs typeface="B Nazanin" panose="00000400000000000000" pitchFamily="2" charset="-78"/>
            </a:endParaRPr>
          </a:p>
          <a:p>
            <a:pPr algn="just" rtl="1"/>
            <a:r>
              <a:rPr lang="fa-IR" sz="3800" b="1" u="sng" dirty="0" smtClean="0">
                <a:cs typeface="B Nazanin" panose="00000400000000000000" pitchFamily="2" charset="-78"/>
              </a:rPr>
              <a:t>مستنط </a:t>
            </a:r>
            <a:r>
              <a:rPr lang="fa-IR" sz="3800" b="1" u="sng" dirty="0">
                <a:cs typeface="B Nazanin" panose="00000400000000000000" pitchFamily="2" charset="-78"/>
              </a:rPr>
              <a:t>شرعی؛</a:t>
            </a:r>
            <a:r>
              <a:rPr lang="fa-IR" sz="3800" b="1" dirty="0">
                <a:cs typeface="B Nazanin" panose="00000400000000000000" pitchFamily="2" charset="-78"/>
              </a:rPr>
              <a:t> </a:t>
            </a:r>
            <a:r>
              <a:rPr lang="fa-IR" b="1" dirty="0" smtClean="0">
                <a:cs typeface="B Nazanin" panose="00000400000000000000" pitchFamily="2" charset="-78"/>
              </a:rPr>
              <a:t>موضوعاتی </a:t>
            </a:r>
            <a:r>
              <a:rPr lang="fa-IR" b="1" dirty="0">
                <a:cs typeface="B Nazanin" panose="00000400000000000000" pitchFamily="2" charset="-78"/>
              </a:rPr>
              <a:t>است که در محاورات عرفی وجود داشته اما شارع مقدس با ملاحظاتی در آنها تصرف کرده و قیود یا شرایطی </a:t>
            </a:r>
            <a:r>
              <a:rPr lang="fa-IR" b="1" dirty="0" smtClean="0">
                <a:cs typeface="B Nazanin" panose="00000400000000000000" pitchFamily="2" charset="-78"/>
              </a:rPr>
              <a:t> به آنها حاشیه زده است </a:t>
            </a:r>
            <a:r>
              <a:rPr lang="fa-IR" b="1" dirty="0">
                <a:cs typeface="B Nazanin" panose="00000400000000000000" pitchFamily="2" charset="-78"/>
              </a:rPr>
              <a:t>مانند: سفر شرعی، آب کر.</a:t>
            </a:r>
            <a:endParaRPr lang="en-US" b="1" dirty="0">
              <a:cs typeface="B Nazanin" panose="00000400000000000000" pitchFamily="2" charset="-78"/>
            </a:endParaRPr>
          </a:p>
          <a:p>
            <a:pPr algn="just" rtl="1"/>
            <a:r>
              <a:rPr lang="fa-IR" sz="3800" b="1" u="sng" dirty="0">
                <a:cs typeface="B Nazanin" panose="00000400000000000000" pitchFamily="2" charset="-78"/>
              </a:rPr>
              <a:t>موضوعات عرفی؛</a:t>
            </a:r>
            <a:r>
              <a:rPr lang="fa-IR" sz="3800" b="1" dirty="0">
                <a:cs typeface="B Nazanin" panose="00000400000000000000" pitchFamily="2" charset="-78"/>
              </a:rPr>
              <a:t> </a:t>
            </a:r>
            <a:r>
              <a:rPr lang="fa-IR" b="1" dirty="0" smtClean="0">
                <a:cs typeface="B Nazanin" panose="00000400000000000000" pitchFamily="2" charset="-78"/>
              </a:rPr>
              <a:t>موضوعاتی </a:t>
            </a:r>
            <a:r>
              <a:rPr lang="fa-IR" b="1" dirty="0">
                <a:cs typeface="B Nazanin" panose="00000400000000000000" pitchFamily="2" charset="-78"/>
              </a:rPr>
              <a:t>است که در محاورات عرفی وجود دارد و شارع مقدس هیچگونه تصرفی در آنها نداشته  و تشخیص آنها را به عهده عرف قرار داده است. مانند صعید، ضرر و ... </a:t>
            </a:r>
            <a:endParaRPr lang="fa-IR" b="1" dirty="0" smtClean="0">
              <a:cs typeface="B Nazanin" panose="00000400000000000000" pitchFamily="2" charset="-78"/>
            </a:endParaRPr>
          </a:p>
          <a:p>
            <a:pPr marL="0" indent="0" algn="ctr" rtl="1">
              <a:buNone/>
            </a:pPr>
            <a:r>
              <a:rPr lang="fa-IR" sz="4400" b="1" u="sng" dirty="0" smtClean="0">
                <a:cs typeface="B Nazanin" panose="00000400000000000000" pitchFamily="2" charset="-78"/>
              </a:rPr>
              <a:t>از لحاظ وجود در منابع</a:t>
            </a:r>
          </a:p>
          <a:p>
            <a:pPr algn="just" rtl="1"/>
            <a:r>
              <a:rPr lang="fa-IR" sz="3800" b="1" u="sng" dirty="0">
                <a:cs typeface="B Nazanin" panose="00000400000000000000" pitchFamily="2" charset="-78"/>
              </a:rPr>
              <a:t>موضوعات­ </a:t>
            </a:r>
            <a:r>
              <a:rPr lang="fa-IR" sz="3800" b="1" u="sng" dirty="0" smtClean="0">
                <a:cs typeface="B Nazanin" panose="00000400000000000000" pitchFamily="2" charset="-78"/>
              </a:rPr>
              <a:t>منصوص؛ </a:t>
            </a:r>
            <a:r>
              <a:rPr lang="fa-IR" b="1" dirty="0" smtClean="0">
                <a:cs typeface="B Nazanin" panose="00000400000000000000" pitchFamily="2" charset="-78"/>
              </a:rPr>
              <a:t>موضوعاتی </a:t>
            </a:r>
            <a:r>
              <a:rPr lang="fa-IR" b="1" dirty="0">
                <a:cs typeface="B Nazanin" panose="00000400000000000000" pitchFamily="2" charset="-78"/>
              </a:rPr>
              <a:t>است که به صراحت در لسان شارع </a:t>
            </a:r>
            <a:r>
              <a:rPr lang="fa-IR" b="1" dirty="0" smtClean="0">
                <a:cs typeface="B Nazanin" panose="00000400000000000000" pitchFamily="2" charset="-78"/>
              </a:rPr>
              <a:t>(قرآن و سنت) آمده </a:t>
            </a:r>
            <a:r>
              <a:rPr lang="fa-IR" b="1" dirty="0">
                <a:cs typeface="B Nazanin" panose="00000400000000000000" pitchFamily="2" charset="-78"/>
              </a:rPr>
              <a:t>بنابر این موضوعات فقهی به زبان عربی </a:t>
            </a:r>
            <a:r>
              <a:rPr lang="fa-IR" b="1" dirty="0" smtClean="0">
                <a:cs typeface="B Nazanin" panose="00000400000000000000" pitchFamily="2" charset="-78"/>
              </a:rPr>
              <a:t>قابل پیگیری است </a:t>
            </a:r>
            <a:r>
              <a:rPr lang="fa-IR" b="1" dirty="0">
                <a:cs typeface="B Nazanin" panose="00000400000000000000" pitchFamily="2" charset="-78"/>
              </a:rPr>
              <a:t>و اگر هم به زبان دیگری در آمده است باید دقیقا به واژه مورد نظر شارع برگردانده شود.</a:t>
            </a:r>
            <a:endParaRPr lang="en-US" b="1" dirty="0">
              <a:cs typeface="B Nazanin" panose="00000400000000000000" pitchFamily="2" charset="-78"/>
            </a:endParaRPr>
          </a:p>
          <a:p>
            <a:pPr algn="just" rtl="1"/>
            <a:r>
              <a:rPr lang="fa-IR" sz="3800" b="1" u="sng" dirty="0">
                <a:cs typeface="B Nazanin" panose="00000400000000000000" pitchFamily="2" charset="-78"/>
              </a:rPr>
              <a:t>موضوعات </a:t>
            </a:r>
            <a:r>
              <a:rPr lang="fa-IR" sz="3800" b="1" u="sng" dirty="0" smtClean="0">
                <a:cs typeface="B Nazanin" panose="00000400000000000000" pitchFamily="2" charset="-78"/>
              </a:rPr>
              <a:t>غیر منصوص؛ </a:t>
            </a:r>
            <a:r>
              <a:rPr lang="fa-IR" b="1" dirty="0" smtClean="0">
                <a:cs typeface="B Nazanin" panose="00000400000000000000" pitchFamily="2" charset="-78"/>
              </a:rPr>
              <a:t>موضوعاتی </a:t>
            </a:r>
            <a:r>
              <a:rPr lang="fa-IR" b="1" dirty="0">
                <a:cs typeface="B Nazanin" panose="00000400000000000000" pitchFamily="2" charset="-78"/>
              </a:rPr>
              <a:t>است که </a:t>
            </a:r>
            <a:r>
              <a:rPr lang="fa-IR" b="1" dirty="0" smtClean="0">
                <a:cs typeface="B Nazanin" panose="00000400000000000000" pitchFamily="2" charset="-78"/>
              </a:rPr>
              <a:t>در </a:t>
            </a:r>
            <a:r>
              <a:rPr lang="fa-IR" b="1" dirty="0">
                <a:cs typeface="B Nazanin" panose="00000400000000000000" pitchFamily="2" charset="-78"/>
              </a:rPr>
              <a:t>منابع فقهی </a:t>
            </a:r>
            <a:r>
              <a:rPr lang="fa-IR" b="1" dirty="0" smtClean="0">
                <a:cs typeface="B Nazanin" panose="00000400000000000000" pitchFamily="2" charset="-78"/>
              </a:rPr>
              <a:t>نیامده بلکه از منابع شرعی انتزاع شده و یا در گذر زمان بنابر ضرورت ها، تحولات فرهنگی و پیشرفتهای علمی و نوع سبک زندگی ایجاد شده اند.</a:t>
            </a:r>
            <a:endParaRPr lang="fa-IR" b="1" dirty="0">
              <a:cs typeface="B Nazanin" panose="00000400000000000000" pitchFamily="2" charset="-78"/>
            </a:endParaRPr>
          </a:p>
        </p:txBody>
      </p:sp>
      <p:sp>
        <p:nvSpPr>
          <p:cNvPr id="7" name="Rectangle 6"/>
          <p:cNvSpPr/>
          <p:nvPr/>
        </p:nvSpPr>
        <p:spPr>
          <a:xfrm>
            <a:off x="152400" y="6250632"/>
            <a:ext cx="2406428" cy="369332"/>
          </a:xfrm>
          <a:prstGeom prst="rect">
            <a:avLst/>
          </a:prstGeom>
        </p:spPr>
        <p:txBody>
          <a:bodyPr wrap="none">
            <a:spAutoFit/>
          </a:bodyPr>
          <a:lstStyle/>
          <a:p>
            <a:r>
              <a:rPr lang="fa-IR" dirty="0" smtClean="0"/>
              <a:t>به لحاظ ارتباط با شارع مقدس</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4282773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32824"/>
            <a:ext cx="9144000" cy="6825175"/>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85"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971800" y="754443"/>
            <a:ext cx="5704268" cy="731838"/>
          </a:xfrm>
        </p:spPr>
        <p:txBody>
          <a:bodyPr>
            <a:normAutofit fontScale="90000"/>
          </a:bodyPr>
          <a:lstStyle/>
          <a:p>
            <a:pPr rtl="1"/>
            <a:r>
              <a:rPr lang="fa-IR" b="1" spc="50" dirty="0">
                <a:ln w="9525" cmpd="sng">
                  <a:solidFill>
                    <a:schemeClr val="accent1"/>
                  </a:solidFill>
                  <a:prstDash val="solid"/>
                </a:ln>
                <a:solidFill>
                  <a:srgbClr val="FFFF00"/>
                </a:solidFill>
                <a:effectLst>
                  <a:glow rad="38100">
                    <a:schemeClr val="accent1">
                      <a:alpha val="40000"/>
                    </a:schemeClr>
                  </a:glow>
                </a:effectLst>
              </a:rPr>
              <a:t>به لحاظ ارتباط با دستگاه فقاهت</a:t>
            </a:r>
            <a:endParaRPr lang="en-US" b="1" spc="50" dirty="0">
              <a:ln w="9525" cmpd="sng">
                <a:solidFill>
                  <a:schemeClr val="accent1"/>
                </a:solidFill>
                <a:prstDash val="solid"/>
              </a:ln>
              <a:solidFill>
                <a:srgbClr val="FFFF00"/>
              </a:solidFill>
              <a:effectLst>
                <a:glow rad="38100">
                  <a:schemeClr val="accent1">
                    <a:alpha val="40000"/>
                  </a:schemeClr>
                </a:glow>
              </a:effectLst>
            </a:endParaRPr>
          </a:p>
        </p:txBody>
      </p:sp>
      <p:sp>
        <p:nvSpPr>
          <p:cNvPr id="3" name="Content Placeholder 2"/>
          <p:cNvSpPr>
            <a:spLocks noGrp="1"/>
          </p:cNvSpPr>
          <p:nvPr>
            <p:ph idx="1"/>
          </p:nvPr>
        </p:nvSpPr>
        <p:spPr>
          <a:xfrm>
            <a:off x="1752600" y="1782762"/>
            <a:ext cx="6923468" cy="4876799"/>
          </a:xfrm>
        </p:spPr>
        <p:txBody>
          <a:bodyPr>
            <a:noAutofit/>
          </a:bodyPr>
          <a:lstStyle/>
          <a:p>
            <a:pPr algn="just" rtl="1"/>
            <a:r>
              <a:rPr lang="fa-IR" sz="2100" b="1" dirty="0">
                <a:cs typeface="B Nazanin" panose="00000400000000000000" pitchFamily="2" charset="-78"/>
              </a:rPr>
              <a:t> </a:t>
            </a:r>
            <a:r>
              <a:rPr lang="fa-IR" sz="2100" b="1" dirty="0" smtClean="0">
                <a:cs typeface="B Nazanin" panose="00000400000000000000" pitchFamily="2" charset="-78"/>
              </a:rPr>
              <a:t>موضوعات احکام فقهی (عرفی) از </a:t>
            </a:r>
            <a:r>
              <a:rPr lang="fa-IR" sz="2100" b="1" dirty="0">
                <a:cs typeface="B Nazanin" panose="00000400000000000000" pitchFamily="2" charset="-78"/>
              </a:rPr>
              <a:t>لحاظ موقعیت فتوایی نیز با هم متفاوت­اند یا در باره </a:t>
            </a:r>
            <a:r>
              <a:rPr lang="fa-IR" sz="2100" b="1" dirty="0" smtClean="0">
                <a:cs typeface="B Nazanin" panose="00000400000000000000" pitchFamily="2" charset="-78"/>
              </a:rPr>
              <a:t>آنها </a:t>
            </a:r>
            <a:r>
              <a:rPr lang="fa-IR" sz="2100" b="1" dirty="0">
                <a:cs typeface="B Nazanin" panose="00000400000000000000" pitchFamily="2" charset="-78"/>
              </a:rPr>
              <a:t>فتوا وجود دارد یا ندارد  </a:t>
            </a:r>
            <a:endParaRPr lang="fa-IR" sz="2100" b="1" dirty="0" smtClean="0">
              <a:cs typeface="B Nazanin" panose="00000400000000000000" pitchFamily="2" charset="-78"/>
            </a:endParaRPr>
          </a:p>
          <a:p>
            <a:pPr algn="just" rtl="1"/>
            <a:r>
              <a:rPr lang="fa-IR" sz="2400" b="1" u="sng" dirty="0">
                <a:cs typeface="B Nazanin" panose="00000400000000000000" pitchFamily="2" charset="-78"/>
              </a:rPr>
              <a:t>فاقد فتوا؛</a:t>
            </a:r>
            <a:r>
              <a:rPr lang="fa-IR" sz="2400" b="1" dirty="0">
                <a:cs typeface="B Nazanin" panose="00000400000000000000" pitchFamily="2" charset="-78"/>
              </a:rPr>
              <a:t> </a:t>
            </a:r>
            <a:r>
              <a:rPr lang="fa-IR" sz="2100" b="1" dirty="0">
                <a:cs typeface="B Nazanin" panose="00000400000000000000" pitchFamily="2" charset="-78"/>
              </a:rPr>
              <a:t>در باره برخی از موضوعات یا اصلا فتوایی نیست و یا برخی از فقها در باره آنها فتوا نداده­اند. این کاستی ممکن است به علت عدم اطلاع یا عدم شناخت برخی از موضوعات به علت پیچیدگی و ابهامات آنها باشد. </a:t>
            </a:r>
            <a:endParaRPr lang="fa-IR" sz="2100" b="1" dirty="0" smtClean="0">
              <a:cs typeface="B Nazanin" panose="00000400000000000000" pitchFamily="2" charset="-78"/>
            </a:endParaRPr>
          </a:p>
          <a:p>
            <a:pPr marL="0" indent="0" algn="ctr" rtl="1">
              <a:buNone/>
            </a:pPr>
            <a:r>
              <a:rPr lang="fa-IR" sz="2400" b="1" dirty="0" smtClean="0">
                <a:cs typeface="B Nazanin" panose="00000400000000000000" pitchFamily="2" charset="-78"/>
              </a:rPr>
              <a:t>در </a:t>
            </a:r>
            <a:r>
              <a:rPr lang="fa-IR" sz="2400" b="1" dirty="0">
                <a:cs typeface="B Nazanin" panose="00000400000000000000" pitchFamily="2" charset="-78"/>
              </a:rPr>
              <a:t>مواردی که فتوا وجود داشته باشد نیز چند صورت </a:t>
            </a:r>
            <a:r>
              <a:rPr lang="fa-IR" sz="2400" b="1" dirty="0" smtClean="0">
                <a:cs typeface="B Nazanin" panose="00000400000000000000" pitchFamily="2" charset="-78"/>
              </a:rPr>
              <a:t>دارد:</a:t>
            </a:r>
            <a:endParaRPr lang="en-US" sz="2400" b="1" dirty="0">
              <a:cs typeface="B Nazanin" panose="00000400000000000000" pitchFamily="2" charset="-78"/>
            </a:endParaRPr>
          </a:p>
          <a:p>
            <a:pPr algn="just" rtl="1"/>
            <a:r>
              <a:rPr lang="fa-IR" sz="2400" b="1" u="sng" dirty="0">
                <a:cs typeface="B Nazanin" panose="00000400000000000000" pitchFamily="2" charset="-78"/>
              </a:rPr>
              <a:t>وحدت فتوایی؛</a:t>
            </a:r>
            <a:r>
              <a:rPr lang="fa-IR" sz="2400" b="1" dirty="0">
                <a:cs typeface="B Nazanin" panose="00000400000000000000" pitchFamily="2" charset="-78"/>
              </a:rPr>
              <a:t> </a:t>
            </a:r>
            <a:r>
              <a:rPr lang="fa-IR" sz="2100" b="1" dirty="0">
                <a:cs typeface="B Nazanin" panose="00000400000000000000" pitchFamily="2" charset="-78"/>
              </a:rPr>
              <a:t>برخی از موضوعات عموم فقیهان در باره آنها فتوا داده­اند اما اختلاف نظر چندانی در فتاوا به چشم نمی­خورد عات این وحدت موضوع یا روشن بودن موضوع و یا شناخت نزدیک از آن است.  </a:t>
            </a:r>
            <a:endParaRPr lang="en-US" sz="2100" b="1" dirty="0">
              <a:cs typeface="B Nazanin" panose="00000400000000000000" pitchFamily="2" charset="-78"/>
            </a:endParaRPr>
          </a:p>
          <a:p>
            <a:pPr algn="just" rtl="1"/>
            <a:r>
              <a:rPr lang="fa-IR" sz="2400" b="1" u="sng" dirty="0">
                <a:cs typeface="B Nazanin" panose="00000400000000000000" pitchFamily="2" charset="-78"/>
              </a:rPr>
              <a:t>اختلاف فتوایی؛</a:t>
            </a:r>
            <a:r>
              <a:rPr lang="fa-IR" sz="2400" b="1" dirty="0">
                <a:cs typeface="B Nazanin" panose="00000400000000000000" pitchFamily="2" charset="-78"/>
              </a:rPr>
              <a:t> </a:t>
            </a:r>
            <a:r>
              <a:rPr lang="fa-IR" sz="2100" b="1" dirty="0">
                <a:cs typeface="B Nazanin" panose="00000400000000000000" pitchFamily="2" charset="-78"/>
              </a:rPr>
              <a:t>در باره برخی از موضوعات عموم فقیهان فتوا داده­اند اما بین فتاوا اختلافاتی وجود دارد. این اختلاف ممکن است از برداشت­های مختلف از موضوعی واحد و یا اختلافات مبنایی باشد. </a:t>
            </a:r>
            <a:endParaRPr lang="en-US" sz="2100" b="1" dirty="0">
              <a:cs typeface="B Nazanin" panose="00000400000000000000" pitchFamily="2" charset="-78"/>
            </a:endParaRPr>
          </a:p>
        </p:txBody>
      </p:sp>
      <p:sp>
        <p:nvSpPr>
          <p:cNvPr id="7" name="Rectangle 6"/>
          <p:cNvSpPr/>
          <p:nvPr/>
        </p:nvSpPr>
        <p:spPr>
          <a:xfrm>
            <a:off x="102798" y="6290229"/>
            <a:ext cx="2513830" cy="369332"/>
          </a:xfrm>
          <a:prstGeom prst="rect">
            <a:avLst/>
          </a:prstGeom>
        </p:spPr>
        <p:txBody>
          <a:bodyPr wrap="none">
            <a:spAutoFit/>
          </a:bodyPr>
          <a:lstStyle/>
          <a:p>
            <a:r>
              <a:rPr lang="fa-IR" dirty="0" smtClean="0"/>
              <a:t>به لحاظ ارتباط با دستگاه فقاهت</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19798179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29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102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95600" y="685800"/>
            <a:ext cx="5791200" cy="731838"/>
          </a:xfrm>
        </p:spPr>
        <p:txBody>
          <a:bodyPr>
            <a:noAutofit/>
          </a:bodyPr>
          <a:lstStyle/>
          <a:p>
            <a:pPr rtl="1"/>
            <a:r>
              <a:rPr lang="fa-IR" sz="3600" b="1" spc="50" dirty="0" smtClean="0">
                <a:ln w="9525" cmpd="sng">
                  <a:solidFill>
                    <a:schemeClr val="accent1"/>
                  </a:solidFill>
                  <a:prstDash val="solid"/>
                </a:ln>
                <a:solidFill>
                  <a:srgbClr val="FF0000"/>
                </a:solidFill>
                <a:effectLst>
                  <a:glow rad="38100">
                    <a:schemeClr val="accent1">
                      <a:alpha val="40000"/>
                    </a:schemeClr>
                  </a:glow>
                </a:effectLst>
              </a:rPr>
              <a:t>به لحاظ </a:t>
            </a:r>
            <a:r>
              <a:rPr lang="fa-IR" sz="3600" b="1" spc="50" dirty="0">
                <a:ln w="9525" cmpd="sng">
                  <a:solidFill>
                    <a:schemeClr val="accent1"/>
                  </a:solidFill>
                  <a:prstDash val="solid"/>
                </a:ln>
                <a:solidFill>
                  <a:srgbClr val="FF0000"/>
                </a:solidFill>
                <a:effectLst>
                  <a:glow rad="38100">
                    <a:schemeClr val="accent1">
                      <a:alpha val="40000"/>
                    </a:schemeClr>
                  </a:glow>
                </a:effectLst>
              </a:rPr>
              <a:t>ارتباط با </a:t>
            </a:r>
            <a:r>
              <a:rPr lang="fa-IR" sz="3600" b="1" spc="50" dirty="0" smtClean="0">
                <a:ln w="9525" cmpd="sng">
                  <a:solidFill>
                    <a:schemeClr val="accent1"/>
                  </a:solidFill>
                  <a:prstDash val="solid"/>
                </a:ln>
                <a:solidFill>
                  <a:srgbClr val="FF0000"/>
                </a:solidFill>
                <a:effectLst>
                  <a:glow rad="38100">
                    <a:schemeClr val="accent1">
                      <a:alpha val="40000"/>
                    </a:schemeClr>
                  </a:glow>
                </a:effectLst>
              </a:rPr>
              <a:t>مکلفان (مسئولان)</a:t>
            </a:r>
            <a:endParaRPr lang="en-US" sz="3600" b="1"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3" name="Content Placeholder 2"/>
          <p:cNvSpPr>
            <a:spLocks noGrp="1"/>
          </p:cNvSpPr>
          <p:nvPr>
            <p:ph idx="1"/>
          </p:nvPr>
        </p:nvSpPr>
        <p:spPr>
          <a:xfrm>
            <a:off x="1735088" y="1733267"/>
            <a:ext cx="6951712" cy="4781269"/>
          </a:xfrm>
        </p:spPr>
        <p:txBody>
          <a:bodyPr>
            <a:normAutofit fontScale="62500" lnSpcReduction="20000"/>
          </a:bodyPr>
          <a:lstStyle/>
          <a:p>
            <a:pPr algn="just" rtl="1"/>
            <a:r>
              <a:rPr lang="fa-IR" b="1" dirty="0">
                <a:cs typeface="B Nazanin" panose="00000400000000000000" pitchFamily="2" charset="-78"/>
              </a:rPr>
              <a:t>شناخت موضوعات از نظر مسئولیت مکلفان </a:t>
            </a:r>
            <a:r>
              <a:rPr lang="fa-IR" b="1" dirty="0" smtClean="0">
                <a:cs typeface="B Nazanin" panose="00000400000000000000" pitchFamily="2" charset="-78"/>
              </a:rPr>
              <a:t>نیز </a:t>
            </a:r>
            <a:r>
              <a:rPr lang="fa-IR" b="1" dirty="0">
                <a:cs typeface="B Nazanin" panose="00000400000000000000" pitchFamily="2" charset="-78"/>
              </a:rPr>
              <a:t>مهم است زیرا گاه مسئولیت آنان فردی گاه </a:t>
            </a:r>
            <a:r>
              <a:rPr lang="fa-IR" b="1" dirty="0" smtClean="0">
                <a:cs typeface="B Nazanin" panose="00000400000000000000" pitchFamily="2" charset="-78"/>
              </a:rPr>
              <a:t>سازمانی </a:t>
            </a:r>
            <a:r>
              <a:rPr lang="fa-IR" b="1" dirty="0">
                <a:cs typeface="B Nazanin" panose="00000400000000000000" pitchFamily="2" charset="-78"/>
              </a:rPr>
              <a:t>و گاه حکومتی است و ضرورت شناخت موضوعات برای این افراد یکسان نیست.</a:t>
            </a:r>
            <a:endParaRPr lang="en-US" b="1" dirty="0">
              <a:cs typeface="B Nazanin" panose="00000400000000000000" pitchFamily="2" charset="-78"/>
            </a:endParaRPr>
          </a:p>
          <a:p>
            <a:pPr algn="just" rtl="1"/>
            <a:r>
              <a:rPr lang="fa-IR" sz="3800" b="1" u="sng" dirty="0">
                <a:cs typeface="B Nazanin" panose="00000400000000000000" pitchFamily="2" charset="-78"/>
              </a:rPr>
              <a:t>موضوعات فردی؛</a:t>
            </a:r>
            <a:r>
              <a:rPr lang="fa-IR" sz="3800" b="1" dirty="0">
                <a:cs typeface="B Nazanin" panose="00000400000000000000" pitchFamily="2" charset="-78"/>
              </a:rPr>
              <a:t> </a:t>
            </a:r>
            <a:r>
              <a:rPr lang="fa-IR" b="1" dirty="0">
                <a:cs typeface="B Nazanin" panose="00000400000000000000" pitchFamily="2" charset="-78"/>
              </a:rPr>
              <a:t>منظور موضوعاتی است که مربوط به خود فرد مکلف است این موضوعات عموما مربوط به امور شخصی افراد می­شود. بنابر این خود مکلف با آن مواجه است و به افراد دیگر مربوط نمی­شود.</a:t>
            </a:r>
            <a:endParaRPr lang="en-US" b="1" dirty="0">
              <a:cs typeface="B Nazanin" panose="00000400000000000000" pitchFamily="2" charset="-78"/>
            </a:endParaRPr>
          </a:p>
          <a:p>
            <a:pPr algn="just" rtl="1"/>
            <a:r>
              <a:rPr lang="fa-IR" sz="3800" b="1" u="sng" dirty="0">
                <a:cs typeface="B Nazanin" panose="00000400000000000000" pitchFamily="2" charset="-78"/>
              </a:rPr>
              <a:t>موضوعات </a:t>
            </a:r>
            <a:r>
              <a:rPr lang="fa-IR" sz="3800" b="1" u="sng" dirty="0" smtClean="0">
                <a:cs typeface="B Nazanin" panose="00000400000000000000" pitchFamily="2" charset="-78"/>
              </a:rPr>
              <a:t>سازمانی؛</a:t>
            </a:r>
            <a:r>
              <a:rPr lang="fa-IR" sz="3800" b="1" dirty="0" smtClean="0">
                <a:cs typeface="B Nazanin" panose="00000400000000000000" pitchFamily="2" charset="-78"/>
              </a:rPr>
              <a:t> </a:t>
            </a:r>
            <a:r>
              <a:rPr lang="fa-IR" b="1" dirty="0">
                <a:cs typeface="B Nazanin" panose="00000400000000000000" pitchFamily="2" charset="-78"/>
              </a:rPr>
              <a:t>منظور موضوعاتی است که فرد مکلف می­خواهد تکلیف خود را نسبت به افراد دیگر جامعه بداند و موضوع از دایره امور شخصی فراتر می­رود. مانند مکلفینی که در جامعه مسؤولیت­های اجتماعی دارند. طبیعی است شناخت این نوع موضوعات از اهمیت ویژه­ای برخوردارند.</a:t>
            </a:r>
            <a:endParaRPr lang="en-US" b="1" dirty="0">
              <a:cs typeface="B Nazanin" panose="00000400000000000000" pitchFamily="2" charset="-78"/>
            </a:endParaRPr>
          </a:p>
          <a:p>
            <a:pPr algn="just" rtl="1"/>
            <a:r>
              <a:rPr lang="fa-IR" sz="3800" b="1" u="sng" dirty="0">
                <a:cs typeface="B Nazanin" panose="00000400000000000000" pitchFamily="2" charset="-78"/>
              </a:rPr>
              <a:t>موضوعات حکومتی؛</a:t>
            </a:r>
            <a:r>
              <a:rPr lang="fa-IR" sz="3800" b="1" dirty="0">
                <a:cs typeface="B Nazanin" panose="00000400000000000000" pitchFamily="2" charset="-78"/>
              </a:rPr>
              <a:t> </a:t>
            </a:r>
            <a:r>
              <a:rPr lang="fa-IR" b="1" dirty="0">
                <a:cs typeface="B Nazanin" panose="00000400000000000000" pitchFamily="2" charset="-78"/>
              </a:rPr>
              <a:t>منظور موضوعاتی است که دولتمردان و مسئولان حکومت اسلامی با آن مواجه هستند  و باید تکلیف خود را نسبت به عموم جامعه بدانند. مانند امور مربوط به صادرات و واردات و دادن مجوزهای تأسیس برخی از </a:t>
            </a:r>
            <a:r>
              <a:rPr lang="fa-IR" b="1" dirty="0" smtClean="0">
                <a:cs typeface="B Nazanin" panose="00000400000000000000" pitchFamily="2" charset="-78"/>
              </a:rPr>
              <a:t>تولیدات. </a:t>
            </a:r>
            <a:r>
              <a:rPr lang="fa-IR" b="1" dirty="0">
                <a:cs typeface="B Nazanin" panose="00000400000000000000" pitchFamily="2" charset="-78"/>
              </a:rPr>
              <a:t>بدیهی </a:t>
            </a:r>
            <a:r>
              <a:rPr lang="fa-IR" b="1" dirty="0" smtClean="0">
                <a:cs typeface="B Nazanin" panose="00000400000000000000" pitchFamily="2" charset="-78"/>
              </a:rPr>
              <a:t>است اهمیت </a:t>
            </a:r>
            <a:r>
              <a:rPr lang="fa-IR" b="1" dirty="0">
                <a:cs typeface="B Nazanin" panose="00000400000000000000" pitchFamily="2" charset="-78"/>
              </a:rPr>
              <a:t>شناخت این نوع موضوعات حتی از دسته دوم هم بیشتر است زیرا این دسته از مکلفان وظیفه سنگین­تری نسبت به شناخت این موضوعات بر عهده دارند. </a:t>
            </a:r>
            <a:endParaRPr lang="en-US" b="1" dirty="0">
              <a:cs typeface="B Nazanin" panose="00000400000000000000" pitchFamily="2" charset="-78"/>
            </a:endParaRPr>
          </a:p>
          <a:p>
            <a:pPr algn="just"/>
            <a:endParaRPr lang="fa-IR" b="1" dirty="0">
              <a:cs typeface="B Nazanin" panose="00000400000000000000" pitchFamily="2" charset="-78"/>
            </a:endParaRPr>
          </a:p>
        </p:txBody>
      </p:sp>
      <p:sp>
        <p:nvSpPr>
          <p:cNvPr id="7" name="Rectangle 6"/>
          <p:cNvSpPr/>
          <p:nvPr/>
        </p:nvSpPr>
        <p:spPr>
          <a:xfrm>
            <a:off x="387976" y="6259035"/>
            <a:ext cx="2026517" cy="369332"/>
          </a:xfrm>
          <a:prstGeom prst="rect">
            <a:avLst/>
          </a:prstGeom>
        </p:spPr>
        <p:txBody>
          <a:bodyPr wrap="none">
            <a:spAutoFit/>
          </a:bodyPr>
          <a:lstStyle/>
          <a:p>
            <a:r>
              <a:rPr lang="fa-IR" dirty="0" smtClean="0"/>
              <a:t>با لحاظ ارتباط با مکلفان</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31672954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26841"/>
            <a:ext cx="9144000" cy="6797108"/>
          </a:xfrm>
          <a:prstGeom prst="rect">
            <a:avLst/>
          </a:prstGeom>
        </p:spPr>
      </p:pic>
      <p:sp>
        <p:nvSpPr>
          <p:cNvPr id="10" name="Flowchart: Delay 9"/>
          <p:cNvSpPr/>
          <p:nvPr/>
        </p:nvSpPr>
        <p:spPr>
          <a:xfrm>
            <a:off x="152400" y="1429034"/>
            <a:ext cx="4572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en-US"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131173"/>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idx="1"/>
          </p:nvPr>
        </p:nvSpPr>
        <p:spPr>
          <a:xfrm>
            <a:off x="1408847" y="1619948"/>
            <a:ext cx="7355344" cy="4720170"/>
          </a:xfrm>
        </p:spPr>
        <p:txBody>
          <a:bodyPr>
            <a:normAutofit fontScale="97500"/>
          </a:bodyPr>
          <a:lstStyle/>
          <a:p>
            <a:pPr indent="0" algn="ctr" rtl="1">
              <a:lnSpc>
                <a:spcPct val="115000"/>
              </a:lnSpc>
              <a:spcBef>
                <a:spcPts val="0"/>
              </a:spcBef>
              <a:buNone/>
            </a:pPr>
            <a:r>
              <a:rPr lang="fa-IR" sz="41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Times New Roman"/>
                <a:cs typeface="B Elham" pitchFamily="2" charset="-78"/>
              </a:rPr>
              <a:t>درسنامه</a:t>
            </a:r>
            <a:endParaRPr lang="en-US" sz="41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Times New Roman"/>
              <a:cs typeface="B Elham" pitchFamily="2" charset="-78"/>
            </a:endParaRPr>
          </a:p>
          <a:p>
            <a:pPr indent="0" algn="ctr" rtl="1">
              <a:lnSpc>
                <a:spcPct val="115000"/>
              </a:lnSpc>
              <a:spcBef>
                <a:spcPts val="0"/>
              </a:spcBef>
              <a:buNone/>
            </a:pPr>
            <a:r>
              <a:rPr lang="fa-IR" sz="4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Times New Roman"/>
                <a:cs typeface="B Elham" pitchFamily="2" charset="-78"/>
              </a:rPr>
              <a:t>آشنایی با کلیات</a:t>
            </a:r>
          </a:p>
          <a:p>
            <a:pPr indent="0" algn="ctr" rtl="1">
              <a:lnSpc>
                <a:spcPct val="115000"/>
              </a:lnSpc>
              <a:spcBef>
                <a:spcPts val="0"/>
              </a:spcBef>
              <a:buNone/>
            </a:pPr>
            <a:r>
              <a:rPr lang="fa-IR" sz="5500" b="1" dirty="0" smtClean="0">
                <a:ln w="12700" cmpd="sng">
                  <a:solidFill>
                    <a:schemeClr val="accent4"/>
                  </a:solidFill>
                  <a:prstDash val="solid"/>
                </a:ln>
                <a:solidFill>
                  <a:srgbClr val="00B050"/>
                </a:solidFill>
                <a:ea typeface="Times New Roman"/>
                <a:cs typeface="B Esfehan" panose="00000700000000000000" pitchFamily="2" charset="-78"/>
              </a:rPr>
              <a:t>مبانی و روشهای</a:t>
            </a:r>
          </a:p>
          <a:p>
            <a:pPr indent="0" algn="ctr" rtl="1">
              <a:lnSpc>
                <a:spcPct val="115000"/>
              </a:lnSpc>
              <a:spcBef>
                <a:spcPts val="0"/>
              </a:spcBef>
              <a:buNone/>
            </a:pPr>
            <a:r>
              <a:rPr lang="fa-IR" sz="49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Times New Roman"/>
                <a:cs typeface="B Jadid" panose="00000700000000000000" pitchFamily="2" charset="-78"/>
              </a:rPr>
              <a:t>موضوع </a:t>
            </a:r>
            <a:r>
              <a:rPr lang="fa-IR" sz="49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Times New Roman"/>
                <a:cs typeface="B Jadid" panose="00000700000000000000" pitchFamily="2" charset="-78"/>
              </a:rPr>
              <a:t>شناسی </a:t>
            </a:r>
            <a:r>
              <a:rPr lang="fa-IR" sz="49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Times New Roman"/>
                <a:cs typeface="B Jadid" panose="00000700000000000000" pitchFamily="2" charset="-78"/>
              </a:rPr>
              <a:t>احکام فقهی</a:t>
            </a:r>
            <a:endParaRPr lang="en-US" sz="49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Times New Roman"/>
              <a:cs typeface="B Jadid" panose="00000700000000000000" pitchFamily="2" charset="-78"/>
            </a:endParaRPr>
          </a:p>
          <a:p>
            <a:pPr indent="0" algn="ctr" rtl="1">
              <a:lnSpc>
                <a:spcPct val="115000"/>
              </a:lnSpc>
              <a:spcBef>
                <a:spcPts val="0"/>
              </a:spcBef>
              <a:buNone/>
            </a:pPr>
            <a:r>
              <a:rPr lang="fa-IR" sz="3300" b="1" dirty="0" smtClean="0">
                <a:ln w="12700" cmpd="sng">
                  <a:solidFill>
                    <a:schemeClr val="accent4"/>
                  </a:solidFill>
                  <a:prstDash val="solid"/>
                </a:ln>
                <a:solidFill>
                  <a:srgbClr val="00B0F0"/>
                </a:solidFill>
                <a:ea typeface="Times New Roman"/>
                <a:cs typeface="B Jadid" panose="00000700000000000000" pitchFamily="2" charset="-78"/>
              </a:rPr>
              <a:t>استاد: بیات</a:t>
            </a:r>
          </a:p>
          <a:p>
            <a:pPr indent="0" algn="ctr" rtl="1">
              <a:lnSpc>
                <a:spcPct val="115000"/>
              </a:lnSpc>
              <a:spcBef>
                <a:spcPts val="0"/>
              </a:spcBef>
              <a:buNone/>
            </a:pPr>
            <a:r>
              <a:rPr lang="fa-IR" sz="3300" b="1" dirty="0" smtClean="0">
                <a:ln w="12700" cmpd="sng">
                  <a:solidFill>
                    <a:schemeClr val="accent4"/>
                  </a:solidFill>
                  <a:prstDash val="solid"/>
                </a:ln>
                <a:solidFill>
                  <a:srgbClr val="C00000"/>
                </a:solidFill>
                <a:ea typeface="Times New Roman"/>
                <a:cs typeface="B Zar"/>
              </a:rPr>
              <a:t>95/10/1</a:t>
            </a: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Title 3"/>
          <p:cNvSpPr>
            <a:spLocks noGrp="1"/>
          </p:cNvSpPr>
          <p:nvPr>
            <p:ph type="title"/>
          </p:nvPr>
        </p:nvSpPr>
        <p:spPr>
          <a:xfrm>
            <a:off x="3657600" y="685800"/>
            <a:ext cx="5029200" cy="731838"/>
          </a:xfrm>
        </p:spPr>
        <p:txBody>
          <a:bodyPr>
            <a:normAutofit fontScale="90000"/>
          </a:bodyPr>
          <a:lstStyle/>
          <a:p>
            <a:pPr rtl="1"/>
            <a:r>
              <a:rPr lang="fa-IR" b="1" smtClean="0"/>
              <a:t>عنوان کلی درس</a:t>
            </a:r>
            <a:endParaRPr lang="en-US" dirty="0"/>
          </a:p>
        </p:txBody>
      </p:sp>
      <p:sp>
        <p:nvSpPr>
          <p:cNvPr id="3" name="Rectangle 2"/>
          <p:cNvSpPr/>
          <p:nvPr/>
        </p:nvSpPr>
        <p:spPr>
          <a:xfrm>
            <a:off x="332911" y="6203597"/>
            <a:ext cx="1415772" cy="369332"/>
          </a:xfrm>
          <a:prstGeom prst="rect">
            <a:avLst/>
          </a:prstGeom>
        </p:spPr>
        <p:txBody>
          <a:bodyPr wrap="none">
            <a:spAutoFit/>
          </a:bodyPr>
          <a:lstStyle/>
          <a:p>
            <a:r>
              <a:rPr lang="fa-IR" dirty="0" smtClean="0"/>
              <a:t>عنوان کلی درس</a:t>
            </a:r>
            <a:endParaRPr lang="fa-IR" dirty="0"/>
          </a:p>
        </p:txBody>
      </p:sp>
    </p:spTree>
    <p:extLst>
      <p:ext uri="{BB962C8B-B14F-4D97-AF65-F5344CB8AC3E}">
        <p14:creationId xmlns:p14="http://schemas.microsoft.com/office/powerpoint/2010/main" val="577528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102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a:bodyPr>
          <a:lstStyle/>
          <a:p>
            <a:pPr rtl="1"/>
            <a:r>
              <a:rPr lang="fa-IR" sz="3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به لحاظ </a:t>
            </a:r>
            <a:r>
              <a:rPr lang="fa-IR" sz="3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ارتباط با </a:t>
            </a:r>
            <a:r>
              <a:rPr lang="fa-IR" sz="3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مکلفان (مردم)</a:t>
            </a:r>
            <a:endParaRPr lang="en-US" sz="3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Content Placeholder 2"/>
          <p:cNvSpPr>
            <a:spLocks noGrp="1"/>
          </p:cNvSpPr>
          <p:nvPr>
            <p:ph idx="1"/>
          </p:nvPr>
        </p:nvSpPr>
        <p:spPr>
          <a:xfrm>
            <a:off x="1792228" y="1787430"/>
            <a:ext cx="6916039" cy="4705069"/>
          </a:xfrm>
        </p:spPr>
        <p:txBody>
          <a:bodyPr>
            <a:normAutofit fontScale="70000" lnSpcReduction="20000"/>
          </a:bodyPr>
          <a:lstStyle/>
          <a:p>
            <a:pPr algn="just" rtl="1"/>
            <a:r>
              <a:rPr lang="fa-IR" sz="4000" b="1" dirty="0">
                <a:cs typeface="B Nazanin" panose="00000400000000000000" pitchFamily="2" charset="-78"/>
              </a:rPr>
              <a:t>موضوعات احکام شرعی از نظر گستردگی مخاطب در یک سطح </a:t>
            </a:r>
            <a:r>
              <a:rPr lang="fa-IR" sz="4000" b="1" dirty="0" smtClean="0">
                <a:cs typeface="B Nazanin" panose="00000400000000000000" pitchFamily="2" charset="-78"/>
              </a:rPr>
              <a:t>نیستند.برخی به گروه خاصی از مکلفان و برخی به انبوه و برخی به همه مربوط میشوند از این نگاه نیز می توان موضوعات را </a:t>
            </a:r>
            <a:endParaRPr lang="en-US" sz="4000" b="1" dirty="0">
              <a:cs typeface="B Nazanin" panose="00000400000000000000" pitchFamily="2" charset="-78"/>
            </a:endParaRPr>
          </a:p>
          <a:p>
            <a:pPr algn="just" rtl="1"/>
            <a:r>
              <a:rPr lang="fa-IR" b="1" dirty="0">
                <a:cs typeface="B Nazanin" panose="00000400000000000000" pitchFamily="2" charset="-78"/>
              </a:rPr>
              <a:t> </a:t>
            </a:r>
            <a:r>
              <a:rPr lang="fa-IR" sz="3800" b="1" u="sng" dirty="0">
                <a:cs typeface="B Nazanin" panose="00000400000000000000" pitchFamily="2" charset="-78"/>
              </a:rPr>
              <a:t>مکلف محدود،</a:t>
            </a:r>
            <a:r>
              <a:rPr lang="fa-IR" sz="3800" b="1" dirty="0">
                <a:cs typeface="B Nazanin" panose="00000400000000000000" pitchFamily="2" charset="-78"/>
              </a:rPr>
              <a:t> </a:t>
            </a:r>
            <a:r>
              <a:rPr lang="fa-IR" b="1" dirty="0">
                <a:cs typeface="B Nazanin" panose="00000400000000000000" pitchFamily="2" charset="-78"/>
              </a:rPr>
              <a:t>برخی از موضوعات به اندکی از مردم مربوط می­شوند مانند آنچه که به برخی از مشاغل و یا گروه­های </a:t>
            </a:r>
            <a:r>
              <a:rPr lang="fa-IR" b="1" dirty="0" smtClean="0">
                <a:cs typeface="B Nazanin" panose="00000400000000000000" pitchFamily="2" charset="-78"/>
              </a:rPr>
              <a:t>خاص </a:t>
            </a:r>
            <a:r>
              <a:rPr lang="fa-IR" b="1" dirty="0">
                <a:cs typeface="B Nazanin" panose="00000400000000000000" pitchFamily="2" charset="-78"/>
              </a:rPr>
              <a:t>مربوط می­شود موضوعی همچون کاشت ناخن یا شلاق  از این قبیل است زیرا </a:t>
            </a:r>
            <a:r>
              <a:rPr lang="fa-IR" b="1" dirty="0" smtClean="0">
                <a:cs typeface="B Nazanin" panose="00000400000000000000" pitchFamily="2" charset="-78"/>
              </a:rPr>
              <a:t>کاشت </a:t>
            </a:r>
            <a:r>
              <a:rPr lang="fa-IR" b="1" dirty="0">
                <a:cs typeface="B Nazanin" panose="00000400000000000000" pitchFamily="2" charset="-78"/>
              </a:rPr>
              <a:t>ناخن به گروهی از بانوان مربوط می­شود و موضوع شلاق به مباحث اجرای حدود و </a:t>
            </a:r>
            <a:r>
              <a:rPr lang="fa-IR" b="1" dirty="0" smtClean="0">
                <a:cs typeface="B Nazanin" panose="00000400000000000000" pitchFamily="2" charset="-78"/>
              </a:rPr>
              <a:t>شلاق </a:t>
            </a:r>
            <a:r>
              <a:rPr lang="fa-IR" b="1" dirty="0">
                <a:cs typeface="B Nazanin" panose="00000400000000000000" pitchFamily="2" charset="-78"/>
              </a:rPr>
              <a:t>و تعداد اندکی از مردم مربوط می­شود</a:t>
            </a:r>
            <a:endParaRPr lang="en-US" b="1" dirty="0">
              <a:cs typeface="B Nazanin" panose="00000400000000000000" pitchFamily="2" charset="-78"/>
            </a:endParaRPr>
          </a:p>
          <a:p>
            <a:pPr algn="just" rtl="1"/>
            <a:r>
              <a:rPr lang="fa-IR" sz="3800" b="1" u="sng" dirty="0">
                <a:cs typeface="B Nazanin" panose="00000400000000000000" pitchFamily="2" charset="-78"/>
              </a:rPr>
              <a:t>مکلف انبوه؛</a:t>
            </a:r>
            <a:r>
              <a:rPr lang="fa-IR" sz="3800" b="1" dirty="0">
                <a:cs typeface="B Nazanin" panose="00000400000000000000" pitchFamily="2" charset="-78"/>
              </a:rPr>
              <a:t> </a:t>
            </a:r>
            <a:r>
              <a:rPr lang="fa-IR" b="1" dirty="0">
                <a:cs typeface="B Nazanin" panose="00000400000000000000" pitchFamily="2" charset="-78"/>
              </a:rPr>
              <a:t>در مقابل برخی از موضوعات مخاطبان گسترده­تری دارند و تعدادی از آنها شامل همه مردم یا اکثریت آنان می­شوند مانند موضوعات مربوط به خوراکی­ها و آشامیدنی­ها. بدیهی است شناخت موضوعاتی اولویت دارد که دارای مخاطبان بیشتری باشند.  </a:t>
            </a:r>
            <a:endParaRPr lang="en-US" b="1" dirty="0">
              <a:cs typeface="B Nazanin" panose="00000400000000000000" pitchFamily="2" charset="-78"/>
            </a:endParaRPr>
          </a:p>
          <a:p>
            <a:pPr algn="just" rtl="1"/>
            <a:endParaRPr lang="fa-IR" dirty="0">
              <a:cs typeface="B Nazanin" panose="00000400000000000000" pitchFamily="2" charset="-78"/>
            </a:endParaRPr>
          </a:p>
          <a:p>
            <a:pPr algn="just" rtl="1"/>
            <a:endParaRPr lang="fa-IR" dirty="0">
              <a:cs typeface="B Nazanin" panose="00000400000000000000" pitchFamily="2" charset="-78"/>
            </a:endParaRPr>
          </a:p>
        </p:txBody>
      </p:sp>
      <p:sp>
        <p:nvSpPr>
          <p:cNvPr id="7" name="Rectangle 6"/>
          <p:cNvSpPr/>
          <p:nvPr/>
        </p:nvSpPr>
        <p:spPr>
          <a:xfrm>
            <a:off x="54399" y="6284695"/>
            <a:ext cx="2582758" cy="369332"/>
          </a:xfrm>
          <a:prstGeom prst="rect">
            <a:avLst/>
          </a:prstGeom>
        </p:spPr>
        <p:txBody>
          <a:bodyPr wrap="none">
            <a:spAutoFit/>
          </a:bodyPr>
          <a:lstStyle/>
          <a:p>
            <a:r>
              <a:rPr lang="fa-IR" dirty="0" smtClean="0"/>
              <a:t>به لحاظ ارتباط با مکلفان (مردم)</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40391557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429000" y="685800"/>
            <a:ext cx="5257800" cy="731838"/>
          </a:xfrm>
        </p:spPr>
        <p:txBody>
          <a:bodyPr>
            <a:normAutofit fontScale="90000"/>
          </a:bodyPr>
          <a:lstStyle/>
          <a:p>
            <a:pPr rtl="1"/>
            <a:r>
              <a:rPr lang="fa-I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به لحاظ ارتباط با سایر </a:t>
            </a:r>
            <a:r>
              <a:rPr lang="fa-IR"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علوم 1</a:t>
            </a: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Content Placeholder 2"/>
          <p:cNvSpPr>
            <a:spLocks noGrp="1"/>
          </p:cNvSpPr>
          <p:nvPr>
            <p:ph idx="1"/>
          </p:nvPr>
        </p:nvSpPr>
        <p:spPr>
          <a:xfrm>
            <a:off x="1639828" y="1524000"/>
            <a:ext cx="7046972" cy="5421826"/>
          </a:xfrm>
        </p:spPr>
        <p:txBody>
          <a:bodyPr>
            <a:noAutofit/>
          </a:bodyPr>
          <a:lstStyle/>
          <a:p>
            <a:pPr algn="ctr" rtl="1"/>
            <a:r>
              <a:rPr lang="fa-IR" sz="2800" b="1" dirty="0">
                <a:cs typeface="B Nazanin" panose="00000400000000000000" pitchFamily="2" charset="-78"/>
              </a:rPr>
              <a:t>علوم اسلامی</a:t>
            </a:r>
            <a:endParaRPr lang="en-US" sz="2800" b="1" dirty="0">
              <a:cs typeface="B Nazanin" panose="00000400000000000000" pitchFamily="2" charset="-78"/>
            </a:endParaRPr>
          </a:p>
          <a:p>
            <a:pPr algn="just" rtl="1"/>
            <a:r>
              <a:rPr lang="fa-IR" sz="2200" b="1" u="sng" dirty="0">
                <a:cs typeface="B Nazanin" panose="00000400000000000000" pitchFamily="2" charset="-78"/>
              </a:rPr>
              <a:t>موضوعات کلامی؛</a:t>
            </a:r>
            <a:r>
              <a:rPr lang="fa-IR" sz="2200" b="1" dirty="0">
                <a:cs typeface="B Nazanin" panose="00000400000000000000" pitchFamily="2" charset="-78"/>
              </a:rPr>
              <a:t> موضوعاتی است که به بینش و تفکرات انسان مربوط می­شود مانند: توحید، شرک، غلو، اسلام، کفر، بدعت و... </a:t>
            </a:r>
            <a:endParaRPr lang="fa-IR" sz="2200" b="1" dirty="0" smtClean="0">
              <a:cs typeface="B Nazanin" panose="00000400000000000000" pitchFamily="2" charset="-78"/>
            </a:endParaRPr>
          </a:p>
          <a:p>
            <a:pPr algn="ctr" rtl="1">
              <a:buFont typeface="Wingdings" panose="05000000000000000000" pitchFamily="2" charset="2"/>
              <a:buChar char="q"/>
            </a:pPr>
            <a:r>
              <a:rPr lang="fa-IR" sz="2200" b="1" dirty="0" smtClean="0">
                <a:cs typeface="B Nazanin" panose="00000400000000000000" pitchFamily="2" charset="-78"/>
              </a:rPr>
              <a:t>برای </a:t>
            </a:r>
            <a:r>
              <a:rPr lang="fa-IR" sz="2200" b="1" dirty="0">
                <a:cs typeface="B Nazanin" panose="00000400000000000000" pitchFamily="2" charset="-78"/>
              </a:rPr>
              <a:t>شناخت این نوع موضوعات </a:t>
            </a:r>
            <a:r>
              <a:rPr lang="fa-IR" sz="2200" b="1" dirty="0" smtClean="0">
                <a:cs typeface="B Nazanin" panose="00000400000000000000" pitchFamily="2" charset="-78"/>
              </a:rPr>
              <a:t>می توان </a:t>
            </a:r>
            <a:r>
              <a:rPr lang="fa-IR" sz="2200" b="1" dirty="0">
                <a:cs typeface="B Nazanin" panose="00000400000000000000" pitchFamily="2" charset="-78"/>
              </a:rPr>
              <a:t>از علم کلام بهره گرفت. </a:t>
            </a:r>
            <a:endParaRPr lang="en-US" sz="2200" b="1" dirty="0">
              <a:cs typeface="B Nazanin" panose="00000400000000000000" pitchFamily="2" charset="-78"/>
            </a:endParaRPr>
          </a:p>
          <a:p>
            <a:pPr algn="just" rtl="1"/>
            <a:r>
              <a:rPr lang="fa-IR" sz="2200" b="1" u="sng" dirty="0">
                <a:cs typeface="B Nazanin" panose="00000400000000000000" pitchFamily="2" charset="-78"/>
              </a:rPr>
              <a:t>موضوعات اخلاقی؛</a:t>
            </a:r>
            <a:r>
              <a:rPr lang="fa-IR" sz="2200" b="1" dirty="0">
                <a:cs typeface="B Nazanin" panose="00000400000000000000" pitchFamily="2" charset="-78"/>
              </a:rPr>
              <a:t> موضوعاتی است که به فضائل و رزائل اخلاقی مربوط می­شود و در رفتار انسان ظاهر می­گردد مانند: تکریم و توهین، دروغ و راستگویی و... </a:t>
            </a:r>
            <a:endParaRPr lang="fa-IR" sz="2200" b="1" dirty="0" smtClean="0">
              <a:cs typeface="B Nazanin" panose="00000400000000000000" pitchFamily="2" charset="-78"/>
            </a:endParaRPr>
          </a:p>
          <a:p>
            <a:pPr algn="ctr" rtl="1">
              <a:buFont typeface="Wingdings" panose="05000000000000000000" pitchFamily="2" charset="2"/>
              <a:buChar char="q"/>
            </a:pPr>
            <a:r>
              <a:rPr lang="fa-IR" sz="2200" b="1" dirty="0" smtClean="0">
                <a:cs typeface="B Nazanin" panose="00000400000000000000" pitchFamily="2" charset="-78"/>
              </a:rPr>
              <a:t>برای </a:t>
            </a:r>
            <a:r>
              <a:rPr lang="fa-IR" sz="2200" b="1" dirty="0">
                <a:cs typeface="B Nazanin" panose="00000400000000000000" pitchFamily="2" charset="-78"/>
              </a:rPr>
              <a:t>شناخت این نوع موضوعات </a:t>
            </a:r>
            <a:r>
              <a:rPr lang="fa-IR" sz="2200" b="1" dirty="0" smtClean="0">
                <a:cs typeface="B Nazanin" panose="00000400000000000000" pitchFamily="2" charset="-78"/>
              </a:rPr>
              <a:t>می توان </a:t>
            </a:r>
            <a:r>
              <a:rPr lang="fa-IR" sz="2200" b="1" dirty="0">
                <a:cs typeface="B Nazanin" panose="00000400000000000000" pitchFamily="2" charset="-78"/>
              </a:rPr>
              <a:t>از علم اخلاق بهره برد.</a:t>
            </a:r>
            <a:endParaRPr lang="en-US" sz="2200" b="1" dirty="0">
              <a:cs typeface="B Nazanin" panose="00000400000000000000" pitchFamily="2" charset="-78"/>
            </a:endParaRPr>
          </a:p>
          <a:p>
            <a:pPr algn="just" rtl="1"/>
            <a:r>
              <a:rPr lang="fa-IR" sz="2200" b="1" u="sng" dirty="0">
                <a:cs typeface="B Nazanin" panose="00000400000000000000" pitchFamily="2" charset="-78"/>
              </a:rPr>
              <a:t>موضوعات عبادی؛</a:t>
            </a:r>
            <a:r>
              <a:rPr lang="fa-IR" sz="2200" b="1" dirty="0">
                <a:cs typeface="B Nazanin" panose="00000400000000000000" pitchFamily="2" charset="-78"/>
              </a:rPr>
              <a:t> موضوعاتی است که قصد قربت در آنها شرط است مانند: نماز، روز، حج و... </a:t>
            </a:r>
            <a:endParaRPr lang="fa-IR" sz="2200" b="1" dirty="0" smtClean="0">
              <a:cs typeface="B Nazanin" panose="00000400000000000000" pitchFamily="2" charset="-78"/>
            </a:endParaRPr>
          </a:p>
          <a:p>
            <a:pPr algn="ctr" rtl="1">
              <a:buFont typeface="Wingdings" panose="05000000000000000000" pitchFamily="2" charset="2"/>
              <a:buChar char="q"/>
            </a:pPr>
            <a:r>
              <a:rPr lang="fa-IR" sz="2200" b="1" dirty="0" smtClean="0">
                <a:cs typeface="B Nazanin" panose="00000400000000000000" pitchFamily="2" charset="-78"/>
              </a:rPr>
              <a:t>برای </a:t>
            </a:r>
            <a:r>
              <a:rPr lang="fa-IR" sz="2200" b="1" dirty="0">
                <a:cs typeface="B Nazanin" panose="00000400000000000000" pitchFamily="2" charset="-78"/>
              </a:rPr>
              <a:t>این نوع موضوعات باید از اسناد دینی به ویژه کتاب و سنت و علم فقه و اصول بهره برد</a:t>
            </a:r>
            <a:r>
              <a:rPr lang="fa-IR" sz="2200" b="1" dirty="0" smtClean="0">
                <a:cs typeface="B Nazanin" panose="00000400000000000000" pitchFamily="2" charset="-78"/>
              </a:rPr>
              <a:t>.</a:t>
            </a:r>
          </a:p>
          <a:p>
            <a:pPr marL="0" indent="0" algn="just" rtl="1">
              <a:buNone/>
            </a:pPr>
            <a:endParaRPr lang="en-US" sz="2200" b="1" dirty="0">
              <a:cs typeface="B Nazanin" panose="00000400000000000000" pitchFamily="2" charset="-78"/>
            </a:endParaRPr>
          </a:p>
          <a:p>
            <a:pPr algn="just"/>
            <a:endParaRPr lang="fa-IR" sz="2200" b="1" dirty="0">
              <a:cs typeface="B Nazanin" panose="00000400000000000000" pitchFamily="2" charset="-78"/>
            </a:endParaRPr>
          </a:p>
        </p:txBody>
      </p:sp>
      <p:sp>
        <p:nvSpPr>
          <p:cNvPr id="7" name="Rectangle 6"/>
          <p:cNvSpPr/>
          <p:nvPr/>
        </p:nvSpPr>
        <p:spPr>
          <a:xfrm>
            <a:off x="130935" y="6305269"/>
            <a:ext cx="2451312" cy="369332"/>
          </a:xfrm>
          <a:prstGeom prst="rect">
            <a:avLst/>
          </a:prstGeom>
        </p:spPr>
        <p:txBody>
          <a:bodyPr wrap="none">
            <a:spAutoFit/>
          </a:bodyPr>
          <a:lstStyle/>
          <a:p>
            <a:r>
              <a:rPr lang="fa-IR" dirty="0" smtClean="0"/>
              <a:t>به لحاظ ارتباط با سایر علوم 1</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25096553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429000" y="685800"/>
            <a:ext cx="5257800" cy="731838"/>
          </a:xfrm>
        </p:spPr>
        <p:txBody>
          <a:bodyPr>
            <a:normAutofit fontScale="90000"/>
          </a:bodyPr>
          <a:lstStyle/>
          <a:p>
            <a:pPr rtl="1"/>
            <a:r>
              <a:rPr lang="fa-I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به لحاظ ارتباط با سایر </a:t>
            </a:r>
            <a:r>
              <a:rPr lang="fa-I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علوم 2</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p:cNvSpPr>
            <a:spLocks noGrp="1"/>
          </p:cNvSpPr>
          <p:nvPr>
            <p:ph idx="1"/>
          </p:nvPr>
        </p:nvSpPr>
        <p:spPr>
          <a:xfrm>
            <a:off x="1905000" y="1436174"/>
            <a:ext cx="6781800" cy="5181601"/>
          </a:xfrm>
        </p:spPr>
        <p:txBody>
          <a:bodyPr>
            <a:normAutofit fontScale="55000" lnSpcReduction="20000"/>
          </a:bodyPr>
          <a:lstStyle/>
          <a:p>
            <a:pPr algn="ctr" rtl="1"/>
            <a:r>
              <a:rPr lang="fa-IR" sz="5100" b="1" dirty="0" smtClean="0">
                <a:cs typeface="B Nazanin" panose="00000400000000000000" pitchFamily="2" charset="-78"/>
              </a:rPr>
              <a:t>علوم </a:t>
            </a:r>
            <a:r>
              <a:rPr lang="fa-IR" sz="5100" b="1" dirty="0">
                <a:cs typeface="B Nazanin" panose="00000400000000000000" pitchFamily="2" charset="-78"/>
              </a:rPr>
              <a:t>انسانی</a:t>
            </a:r>
            <a:endParaRPr lang="en-US" sz="5100" b="1" dirty="0">
              <a:cs typeface="B Nazanin" panose="00000400000000000000" pitchFamily="2" charset="-78"/>
            </a:endParaRPr>
          </a:p>
          <a:p>
            <a:pPr algn="just" rtl="1"/>
            <a:r>
              <a:rPr lang="fa-IR" sz="3800" b="1" u="sng" dirty="0">
                <a:cs typeface="B Nazanin" panose="00000400000000000000" pitchFamily="2" charset="-78"/>
              </a:rPr>
              <a:t>موضوعات روانشناسی؛</a:t>
            </a:r>
            <a:r>
              <a:rPr lang="fa-IR" sz="3800" b="1" dirty="0">
                <a:cs typeface="B Nazanin" panose="00000400000000000000" pitchFamily="2" charset="-78"/>
              </a:rPr>
              <a:t> </a:t>
            </a:r>
            <a:r>
              <a:rPr lang="fa-IR" b="1" dirty="0">
                <a:cs typeface="B Nazanin" panose="00000400000000000000" pitchFamily="2" charset="-78"/>
              </a:rPr>
              <a:t>موضوعاتی است که به عواطف و روحیات انسان مربوط می­شود مانند: حب و بغض، وسواس، ترس و ... برای شناخت این نوع موضوعات باید از علم پزشکی و روانشناسی کمک گرفت</a:t>
            </a:r>
            <a:endParaRPr lang="en-US" b="1" dirty="0">
              <a:cs typeface="B Nazanin" panose="00000400000000000000" pitchFamily="2" charset="-78"/>
            </a:endParaRPr>
          </a:p>
          <a:p>
            <a:pPr algn="just" rtl="1"/>
            <a:r>
              <a:rPr lang="fa-IR" sz="3800" b="1" u="sng" dirty="0">
                <a:cs typeface="B Nazanin" panose="00000400000000000000" pitchFamily="2" charset="-78"/>
              </a:rPr>
              <a:t>موضوعات اقتصادی؛</a:t>
            </a:r>
            <a:r>
              <a:rPr lang="fa-IR" sz="3800" b="1" dirty="0">
                <a:cs typeface="B Nazanin" panose="00000400000000000000" pitchFamily="2" charset="-78"/>
              </a:rPr>
              <a:t> </a:t>
            </a:r>
            <a:r>
              <a:rPr lang="fa-IR" b="1" dirty="0">
                <a:cs typeface="B Nazanin" panose="00000400000000000000" pitchFamily="2" charset="-78"/>
              </a:rPr>
              <a:t>موضوعاتی است که به معاملات و روابط مالی مردم مرتبط است و باید در چارچوب عقود شرعی اتفاق بیفتد. مانند: خرید و فروش، اجاره و...</a:t>
            </a:r>
            <a:endParaRPr lang="en-US" b="1" dirty="0">
              <a:cs typeface="B Nazanin" panose="00000400000000000000" pitchFamily="2" charset="-78"/>
            </a:endParaRPr>
          </a:p>
          <a:p>
            <a:pPr algn="just" rtl="1"/>
            <a:r>
              <a:rPr lang="fa-IR" sz="3800" b="1" u="sng" dirty="0">
                <a:cs typeface="B Nazanin" panose="00000400000000000000" pitchFamily="2" charset="-78"/>
              </a:rPr>
              <a:t>موضوعات حقوقی؛</a:t>
            </a:r>
            <a:r>
              <a:rPr lang="fa-IR" sz="3800" b="1" dirty="0">
                <a:cs typeface="B Nazanin" panose="00000400000000000000" pitchFamily="2" charset="-78"/>
              </a:rPr>
              <a:t> </a:t>
            </a:r>
            <a:r>
              <a:rPr lang="fa-IR" b="1" dirty="0">
                <a:cs typeface="B Nazanin" panose="00000400000000000000" pitchFamily="2" charset="-78"/>
              </a:rPr>
              <a:t>موضوعاتی است که به حقوق فردی و اجتماعی و امور قضایی مردم در جامعه مربوط می­شود مانند: حرز، زندان و... برای شناخت این نوع موضوعات لازم است از علم حقوق استمداد طلبید. </a:t>
            </a:r>
            <a:endParaRPr lang="fa-IR" b="1" dirty="0" smtClean="0">
              <a:cs typeface="B Nazanin" panose="00000400000000000000" pitchFamily="2" charset="-78"/>
            </a:endParaRPr>
          </a:p>
          <a:p>
            <a:pPr algn="just" rtl="1"/>
            <a:r>
              <a:rPr lang="fa-IR" sz="4000" b="1" u="sng" dirty="0">
                <a:cs typeface="B Nazanin" panose="00000400000000000000" pitchFamily="2" charset="-78"/>
              </a:rPr>
              <a:t>موضوعات اجتماعی؛</a:t>
            </a:r>
            <a:r>
              <a:rPr lang="fa-IR" sz="4000" b="1" dirty="0">
                <a:cs typeface="B Nazanin" panose="00000400000000000000" pitchFamily="2" charset="-78"/>
              </a:rPr>
              <a:t> </a:t>
            </a:r>
            <a:r>
              <a:rPr lang="fa-IR" b="1" dirty="0">
                <a:cs typeface="B Nazanin" panose="00000400000000000000" pitchFamily="2" charset="-78"/>
              </a:rPr>
              <a:t>موضوعاتی است که به جنبه­های اجتماعی زندگی مردم مربوط می­شود مانند: ازدواج، برای شناخت این نوع موضوعات می­توان از علم جامعه­شناسی کمک گرفت.</a:t>
            </a:r>
            <a:endParaRPr lang="en-US" b="1" dirty="0">
              <a:cs typeface="B Nazanin" panose="00000400000000000000" pitchFamily="2" charset="-78"/>
            </a:endParaRPr>
          </a:p>
          <a:p>
            <a:pPr algn="just" rtl="1"/>
            <a:r>
              <a:rPr lang="fa-IR" sz="4000" b="1" u="sng" dirty="0">
                <a:cs typeface="B Nazanin" panose="00000400000000000000" pitchFamily="2" charset="-78"/>
              </a:rPr>
              <a:t>موضوعات سیاسی:</a:t>
            </a:r>
            <a:r>
              <a:rPr lang="fa-IR" sz="4000" b="1" dirty="0">
                <a:cs typeface="B Nazanin" panose="00000400000000000000" pitchFamily="2" charset="-78"/>
              </a:rPr>
              <a:t> </a:t>
            </a:r>
            <a:r>
              <a:rPr lang="fa-IR" b="1" dirty="0">
                <a:cs typeface="B Nazanin" panose="00000400000000000000" pitchFamily="2" charset="-78"/>
              </a:rPr>
              <a:t>موضوعاتی است که به جنبه­های حکومتی و مدیریتی  جامعه اعم از داخلی و بین­المللی مربوط می­شود مانند دارالاسلام، دفاع نفوذ، و ... برای این گونه موضوعات می توان از دانش سیاسی استفاده کرد.</a:t>
            </a:r>
            <a:endParaRPr lang="en-US" b="1" dirty="0">
              <a:cs typeface="B Nazanin" panose="00000400000000000000" pitchFamily="2" charset="-78"/>
            </a:endParaRPr>
          </a:p>
          <a:p>
            <a:pPr algn="just" rtl="1"/>
            <a:r>
              <a:rPr lang="fa-IR" sz="4000" b="1" u="sng" dirty="0">
                <a:cs typeface="B Nazanin" panose="00000400000000000000" pitchFamily="2" charset="-78"/>
              </a:rPr>
              <a:t>موضوعات هنری:</a:t>
            </a:r>
            <a:r>
              <a:rPr lang="fa-IR" sz="4000" b="1" dirty="0">
                <a:cs typeface="B Nazanin" panose="00000400000000000000" pitchFamily="2" charset="-78"/>
              </a:rPr>
              <a:t> </a:t>
            </a:r>
            <a:r>
              <a:rPr lang="fa-IR" b="1" dirty="0">
                <a:cs typeface="B Nazanin" panose="00000400000000000000" pitchFamily="2" charset="-78"/>
              </a:rPr>
              <a:t>موضوعاتی است که به جنبه­های زیباشناختی انسان مربوط می­شود مانند: موسیقی، غنا، تصویرگری و... برای شناخت این نوع موضوعات باید از فنون هنری و ریاضیات </a:t>
            </a:r>
            <a:endParaRPr lang="en-US" b="1" dirty="0">
              <a:cs typeface="B Nazanin" panose="00000400000000000000" pitchFamily="2" charset="-78"/>
            </a:endParaRPr>
          </a:p>
          <a:p>
            <a:pPr algn="just" rtl="1"/>
            <a:endParaRPr lang="en-US" b="1" dirty="0">
              <a:cs typeface="B Nazanin" panose="00000400000000000000" pitchFamily="2" charset="-78"/>
            </a:endParaRPr>
          </a:p>
          <a:p>
            <a:pPr algn="just"/>
            <a:endParaRPr lang="fa-IR" b="1" dirty="0">
              <a:cs typeface="B Nazanin" panose="00000400000000000000" pitchFamily="2" charset="-78"/>
            </a:endParaRPr>
          </a:p>
        </p:txBody>
      </p:sp>
      <p:sp>
        <p:nvSpPr>
          <p:cNvPr id="7" name="Rectangle 6"/>
          <p:cNvSpPr/>
          <p:nvPr/>
        </p:nvSpPr>
        <p:spPr>
          <a:xfrm>
            <a:off x="223152" y="6267608"/>
            <a:ext cx="2451312" cy="369332"/>
          </a:xfrm>
          <a:prstGeom prst="rect">
            <a:avLst/>
          </a:prstGeom>
        </p:spPr>
        <p:txBody>
          <a:bodyPr wrap="none">
            <a:spAutoFit/>
          </a:bodyPr>
          <a:lstStyle/>
          <a:p>
            <a:r>
              <a:rPr lang="fa-IR" dirty="0" smtClean="0"/>
              <a:t>به لحاظ ارتباط با سایر علوم 2</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11497656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429000" y="685800"/>
            <a:ext cx="5257800" cy="731838"/>
          </a:xfrm>
        </p:spPr>
        <p:txBody>
          <a:bodyPr>
            <a:normAutofit fontScale="90000"/>
          </a:bodyPr>
          <a:lstStyle/>
          <a:p>
            <a:pPr rtl="1"/>
            <a:r>
              <a:rPr lang="fa-IR"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به لحاظ ارتباط با سایر </a:t>
            </a:r>
            <a:r>
              <a:rPr lang="fa-IR"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علوم 3</a:t>
            </a:r>
            <a:endPar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Content Placeholder 2"/>
          <p:cNvSpPr>
            <a:spLocks noGrp="1"/>
          </p:cNvSpPr>
          <p:nvPr>
            <p:ph idx="1"/>
          </p:nvPr>
        </p:nvSpPr>
        <p:spPr>
          <a:xfrm>
            <a:off x="1735089" y="1720334"/>
            <a:ext cx="7061308" cy="4528109"/>
          </a:xfrm>
        </p:spPr>
        <p:txBody>
          <a:bodyPr>
            <a:noAutofit/>
          </a:bodyPr>
          <a:lstStyle/>
          <a:p>
            <a:pPr marL="0" indent="0" algn="ctr" rtl="1">
              <a:buNone/>
            </a:pPr>
            <a:r>
              <a:rPr lang="fa-IR" sz="2800" b="1" dirty="0" smtClean="0">
                <a:cs typeface="B Nazanin" panose="00000400000000000000" pitchFamily="2" charset="-78"/>
              </a:rPr>
              <a:t>علوم </a:t>
            </a:r>
            <a:r>
              <a:rPr lang="fa-IR" sz="2800" b="1" dirty="0">
                <a:cs typeface="B Nazanin" panose="00000400000000000000" pitchFamily="2" charset="-78"/>
              </a:rPr>
              <a:t>طبیعی</a:t>
            </a:r>
            <a:endParaRPr lang="en-US" sz="2800" b="1" dirty="0">
              <a:cs typeface="B Nazanin" panose="00000400000000000000" pitchFamily="2" charset="-78"/>
            </a:endParaRPr>
          </a:p>
          <a:p>
            <a:pPr algn="just" rtl="1"/>
            <a:r>
              <a:rPr lang="fa-IR" sz="2000" b="1" u="sng" dirty="0">
                <a:cs typeface="B Nazanin" panose="00000400000000000000" pitchFamily="2" charset="-78"/>
              </a:rPr>
              <a:t>موضوعات ریاضی؛</a:t>
            </a:r>
            <a:r>
              <a:rPr lang="fa-IR" sz="2000" b="1" dirty="0">
                <a:cs typeface="B Nazanin" panose="00000400000000000000" pitchFamily="2" charset="-78"/>
              </a:rPr>
              <a:t> </a:t>
            </a:r>
            <a:r>
              <a:rPr lang="fa-IR" sz="1600" b="1" dirty="0">
                <a:cs typeface="B Nazanin" panose="00000400000000000000" pitchFamily="2" charset="-78"/>
              </a:rPr>
              <a:t>برخی از موضوعات مربوط به اعداد و ارقام است که  برای شناخت این گونه موارد باید از علم ریاضی کمک گرفت. </a:t>
            </a:r>
            <a:endParaRPr lang="en-US" sz="1600" b="1" dirty="0">
              <a:cs typeface="B Nazanin" panose="00000400000000000000" pitchFamily="2" charset="-78"/>
            </a:endParaRPr>
          </a:p>
          <a:p>
            <a:pPr algn="just" rtl="1"/>
            <a:r>
              <a:rPr lang="fa-IR" sz="2000" b="1" u="sng" dirty="0">
                <a:cs typeface="B Nazanin" panose="00000400000000000000" pitchFamily="2" charset="-78"/>
              </a:rPr>
              <a:t>موضوعات پزشکی و تغذیه؛</a:t>
            </a:r>
            <a:r>
              <a:rPr lang="fa-IR" sz="2000" b="1" dirty="0">
                <a:cs typeface="B Nazanin" panose="00000400000000000000" pitchFamily="2" charset="-78"/>
              </a:rPr>
              <a:t> </a:t>
            </a:r>
            <a:r>
              <a:rPr lang="fa-IR" sz="1600" b="1" dirty="0">
                <a:cs typeface="B Nazanin" panose="00000400000000000000" pitchFamily="2" charset="-78"/>
              </a:rPr>
              <a:t>موضوعاتی است که به بعد جسمی انسان مربوط می­شود چه مباحث مربوط به درمان و چه تغذیه مانند بارداری­های نوین و خوراکی­های نوپدید و... برای شناخت این نوع موضوعات باید به علم طب و غذا و دارو رجوع کرد.</a:t>
            </a:r>
            <a:endParaRPr lang="en-US" sz="1600" b="1" dirty="0">
              <a:cs typeface="B Nazanin" panose="00000400000000000000" pitchFamily="2" charset="-78"/>
            </a:endParaRPr>
          </a:p>
          <a:p>
            <a:pPr algn="just" rtl="1"/>
            <a:r>
              <a:rPr lang="fa-IR" sz="2000" b="1" u="sng" dirty="0">
                <a:cs typeface="B Nazanin" panose="00000400000000000000" pitchFamily="2" charset="-78"/>
              </a:rPr>
              <a:t>موضوعات </a:t>
            </a:r>
            <a:r>
              <a:rPr lang="fa-IR" sz="2000" b="1" u="sng" dirty="0" smtClean="0">
                <a:cs typeface="B Nazanin" panose="00000400000000000000" pitchFamily="2" charset="-78"/>
              </a:rPr>
              <a:t>نجومی؛</a:t>
            </a:r>
            <a:r>
              <a:rPr lang="fa-IR" sz="2000" b="1" dirty="0" smtClean="0">
                <a:cs typeface="B Nazanin" panose="00000400000000000000" pitchFamily="2" charset="-78"/>
              </a:rPr>
              <a:t> </a:t>
            </a:r>
            <a:r>
              <a:rPr lang="fa-IR" sz="1600" b="1" dirty="0">
                <a:cs typeface="B Nazanin" panose="00000400000000000000" pitchFamily="2" charset="-78"/>
              </a:rPr>
              <a:t>برای شناخت برخی از موضوعات همچون اوقات و رؤیت هلال باید از علم نجوم بهره برد.</a:t>
            </a:r>
            <a:endParaRPr lang="en-US" sz="1600" b="1" dirty="0">
              <a:cs typeface="B Nazanin" panose="00000400000000000000" pitchFamily="2" charset="-78"/>
            </a:endParaRPr>
          </a:p>
          <a:p>
            <a:pPr algn="just" rtl="1"/>
            <a:r>
              <a:rPr lang="fa-IR" sz="2000" b="1" u="sng" dirty="0">
                <a:cs typeface="B Nazanin" panose="00000400000000000000" pitchFamily="2" charset="-78"/>
              </a:rPr>
              <a:t>موضوعات </a:t>
            </a:r>
            <a:r>
              <a:rPr lang="fa-IR" sz="2000" b="1" u="sng" dirty="0" smtClean="0">
                <a:cs typeface="B Nazanin" panose="00000400000000000000" pitchFamily="2" charset="-78"/>
              </a:rPr>
              <a:t>شیمی؛</a:t>
            </a:r>
            <a:r>
              <a:rPr lang="fa-IR" sz="2000" b="1" dirty="0" smtClean="0">
                <a:cs typeface="B Nazanin" panose="00000400000000000000" pitchFamily="2" charset="-78"/>
              </a:rPr>
              <a:t> </a:t>
            </a:r>
            <a:r>
              <a:rPr lang="fa-IR" sz="1600" b="1" dirty="0">
                <a:cs typeface="B Nazanin" panose="00000400000000000000" pitchFamily="2" charset="-78"/>
              </a:rPr>
              <a:t>برای تشخیص تغییر ماهیت اعیان خارجی در موضوع استحاله می­توان از علم شیمی کمک گرفت</a:t>
            </a:r>
            <a:r>
              <a:rPr lang="fa-IR" sz="1600" b="1" dirty="0" smtClean="0">
                <a:cs typeface="B Nazanin" panose="00000400000000000000" pitchFamily="2" charset="-78"/>
              </a:rPr>
              <a:t>.</a:t>
            </a:r>
          </a:p>
          <a:p>
            <a:pPr marL="0" indent="0" algn="ctr" rtl="1">
              <a:buNone/>
            </a:pPr>
            <a:r>
              <a:rPr lang="fa-IR" sz="2800" b="1" dirty="0" smtClean="0">
                <a:cs typeface="B Nazanin" panose="00000400000000000000" pitchFamily="2" charset="-78"/>
              </a:rPr>
              <a:t>علوم غریبه</a:t>
            </a:r>
          </a:p>
          <a:p>
            <a:pPr algn="r" rtl="1"/>
            <a:r>
              <a:rPr lang="fa-IR" sz="1600" b="1" dirty="0" smtClean="0">
                <a:cs typeface="B Nazanin" panose="00000400000000000000" pitchFamily="2" charset="-78"/>
              </a:rPr>
              <a:t>سحر و جادو</a:t>
            </a:r>
          </a:p>
          <a:p>
            <a:pPr algn="r" rtl="1"/>
            <a:r>
              <a:rPr lang="fa-IR" sz="1600" b="1" dirty="0" smtClean="0">
                <a:cs typeface="B Nazanin" panose="00000400000000000000" pitchFamily="2" charset="-78"/>
              </a:rPr>
              <a:t>رمل و جفر </a:t>
            </a:r>
          </a:p>
        </p:txBody>
      </p:sp>
      <p:sp>
        <p:nvSpPr>
          <p:cNvPr id="7" name="Rectangle 6"/>
          <p:cNvSpPr/>
          <p:nvPr/>
        </p:nvSpPr>
        <p:spPr>
          <a:xfrm>
            <a:off x="552460" y="6248443"/>
            <a:ext cx="2387192" cy="369332"/>
          </a:xfrm>
          <a:prstGeom prst="rect">
            <a:avLst/>
          </a:prstGeom>
        </p:spPr>
        <p:txBody>
          <a:bodyPr wrap="none">
            <a:spAutoFit/>
          </a:bodyPr>
          <a:lstStyle/>
          <a:p>
            <a:r>
              <a:rPr lang="fa-IR" dirty="0" smtClean="0"/>
              <a:t>به لحاظ ارتباط با سایر علوم3</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38406360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به لحاظ </a:t>
            </a:r>
            <a:r>
              <a:rPr lang="fa-IR"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جنس و ماهیت 1</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Content Placeholder 2"/>
          <p:cNvSpPr>
            <a:spLocks noGrp="1"/>
          </p:cNvSpPr>
          <p:nvPr>
            <p:ph idx="1"/>
          </p:nvPr>
        </p:nvSpPr>
        <p:spPr>
          <a:xfrm>
            <a:off x="1639828" y="1733267"/>
            <a:ext cx="7042049" cy="5091241"/>
          </a:xfrm>
        </p:spPr>
        <p:txBody>
          <a:bodyPr>
            <a:normAutofit fontScale="92500" lnSpcReduction="20000"/>
          </a:bodyPr>
          <a:lstStyle/>
          <a:p>
            <a:pPr marL="0" indent="0" algn="just" rtl="1">
              <a:buNone/>
            </a:pPr>
            <a:r>
              <a:rPr lang="fa-IR" sz="3000" b="1" dirty="0">
                <a:cs typeface="B Nazanin" panose="00000400000000000000" pitchFamily="2" charset="-78"/>
              </a:rPr>
              <a:t>موضوعات را از نظر ماهیت و جنس به موضوعات عینی و اعتباری تقسیم کرده­اند اما به نظر می رسد تنوع موضوعات از این لحاظ بیش از این دو دسته است. تقسیم موضوعات از این لحاظ مسیر شناخت آنها را هموارتر می کند.</a:t>
            </a:r>
            <a:endParaRPr lang="en-US" sz="3000" b="1" dirty="0">
              <a:cs typeface="B Nazanin" panose="00000400000000000000" pitchFamily="2" charset="-78"/>
            </a:endParaRPr>
          </a:p>
          <a:p>
            <a:pPr algn="just" rtl="1"/>
            <a:r>
              <a:rPr lang="fa-IR" sz="3000" b="1" u="sng" dirty="0">
                <a:cs typeface="B Nazanin" panose="00000400000000000000" pitchFamily="2" charset="-78"/>
              </a:rPr>
              <a:t>اعیان؛</a:t>
            </a:r>
            <a:r>
              <a:rPr lang="fa-IR" sz="3000" b="1" dirty="0">
                <a:cs typeface="B Nazanin" panose="00000400000000000000" pitchFamily="2" charset="-78"/>
              </a:rPr>
              <a:t> </a:t>
            </a:r>
            <a:r>
              <a:rPr lang="fa-IR" sz="2600" b="1" dirty="0">
                <a:cs typeface="B Nazanin" panose="00000400000000000000" pitchFamily="2" charset="-78"/>
              </a:rPr>
              <a:t>برخی از موضوعات از جنس اعیانی است که در خارج وجود دارد </a:t>
            </a:r>
            <a:r>
              <a:rPr lang="fa-IR" sz="2600" b="1" dirty="0" smtClean="0">
                <a:cs typeface="B Nazanin" panose="00000400000000000000" pitchFamily="2" charset="-78"/>
              </a:rPr>
              <a:t>مانند: </a:t>
            </a:r>
            <a:r>
              <a:rPr lang="fa-IR" sz="2600" b="1" dirty="0">
                <a:cs typeface="B Nazanin" panose="00000400000000000000" pitchFamily="2" charset="-78"/>
              </a:rPr>
              <a:t>ارض، صعید، آب، </a:t>
            </a:r>
            <a:endParaRPr lang="fa-IR" sz="2600" b="1" dirty="0" smtClean="0">
              <a:cs typeface="B Nazanin" panose="00000400000000000000" pitchFamily="2" charset="-78"/>
            </a:endParaRPr>
          </a:p>
          <a:p>
            <a:pPr marL="0" indent="0" algn="ctr" rtl="1">
              <a:buNone/>
            </a:pPr>
            <a:r>
              <a:rPr lang="fa-IR" sz="2800" u="sng" dirty="0">
                <a:cs typeface="B Nazanin" panose="00000400000000000000" pitchFamily="2" charset="-78"/>
              </a:rPr>
              <a:t>حواس خمسه؛ شنیدنی، دیدنی، چشیدنی، بوئیدنی، لمس کردنی</a:t>
            </a:r>
            <a:endParaRPr lang="en-US" sz="2800" dirty="0">
              <a:cs typeface="B Nazanin" panose="00000400000000000000" pitchFamily="2" charset="-78"/>
            </a:endParaRPr>
          </a:p>
          <a:p>
            <a:pPr algn="just" rtl="1"/>
            <a:r>
              <a:rPr lang="fa-IR" sz="3000" b="1" u="sng" dirty="0" smtClean="0">
                <a:cs typeface="B Nazanin" panose="00000400000000000000" pitchFamily="2" charset="-78"/>
              </a:rPr>
              <a:t>اعمال</a:t>
            </a:r>
            <a:r>
              <a:rPr lang="fa-IR" sz="3000" b="1" u="sng" dirty="0">
                <a:cs typeface="B Nazanin" panose="00000400000000000000" pitchFamily="2" charset="-78"/>
              </a:rPr>
              <a:t>؛</a:t>
            </a:r>
            <a:r>
              <a:rPr lang="fa-IR" sz="3000" b="1" dirty="0">
                <a:cs typeface="B Nazanin" panose="00000400000000000000" pitchFamily="2" charset="-78"/>
              </a:rPr>
              <a:t> </a:t>
            </a:r>
            <a:r>
              <a:rPr lang="fa-IR" sz="2600" b="1" dirty="0">
                <a:cs typeface="B Nazanin" panose="00000400000000000000" pitchFamily="2" charset="-78"/>
              </a:rPr>
              <a:t>گاه موضوعات احکام فقهی از جنس رفتار انسان­اند و به عبارت دیگر به یکی از رفتارهای انسان مربوط می­شوند </a:t>
            </a:r>
            <a:endParaRPr lang="fa-IR" sz="2600" b="1" dirty="0" smtClean="0">
              <a:cs typeface="B Nazanin" panose="00000400000000000000" pitchFamily="2" charset="-78"/>
            </a:endParaRPr>
          </a:p>
          <a:p>
            <a:pPr algn="just" rtl="1"/>
            <a:r>
              <a:rPr lang="fa-IR" sz="3000" b="1" u="sng" dirty="0" smtClean="0">
                <a:cs typeface="B Nazanin" panose="00000400000000000000" pitchFamily="2" charset="-78"/>
              </a:rPr>
              <a:t>افکار</a:t>
            </a:r>
            <a:r>
              <a:rPr lang="fa-IR" sz="3000" b="1" u="sng" dirty="0">
                <a:cs typeface="B Nazanin" panose="00000400000000000000" pitchFamily="2" charset="-78"/>
              </a:rPr>
              <a:t>؛</a:t>
            </a:r>
            <a:r>
              <a:rPr lang="fa-IR" sz="3000" b="1" dirty="0">
                <a:cs typeface="B Nazanin" panose="00000400000000000000" pitchFamily="2" charset="-78"/>
              </a:rPr>
              <a:t> </a:t>
            </a:r>
            <a:r>
              <a:rPr lang="fa-IR" sz="2600" b="1" dirty="0">
                <a:cs typeface="B Nazanin" panose="00000400000000000000" pitchFamily="2" charset="-78"/>
              </a:rPr>
              <a:t>گاه موضوعات احکام فقهی از جنس اعمال جوانحی انسان و افکار و اندیشه­های اوست مانند توحید، شرک، ایمان، کفر، ظن، اطمینان، </a:t>
            </a:r>
            <a:r>
              <a:rPr lang="fa-IR" sz="2600" b="1" dirty="0" smtClean="0">
                <a:cs typeface="B Nazanin" panose="00000400000000000000" pitchFamily="2" charset="-78"/>
              </a:rPr>
              <a:t>یقین</a:t>
            </a:r>
          </a:p>
          <a:p>
            <a:pPr algn="just" rtl="1"/>
            <a:endParaRPr lang="fa-IR" b="1" dirty="0">
              <a:cs typeface="B Nazanin" panose="00000400000000000000" pitchFamily="2" charset="-78"/>
            </a:endParaRPr>
          </a:p>
        </p:txBody>
      </p:sp>
      <p:sp>
        <p:nvSpPr>
          <p:cNvPr id="7" name="Rectangle 6"/>
          <p:cNvSpPr/>
          <p:nvPr/>
        </p:nvSpPr>
        <p:spPr>
          <a:xfrm>
            <a:off x="419100" y="6254729"/>
            <a:ext cx="2127505" cy="369332"/>
          </a:xfrm>
          <a:prstGeom prst="rect">
            <a:avLst/>
          </a:prstGeom>
        </p:spPr>
        <p:txBody>
          <a:bodyPr wrap="none">
            <a:spAutoFit/>
          </a:bodyPr>
          <a:lstStyle/>
          <a:p>
            <a:r>
              <a:rPr lang="fa-IR" dirty="0" smtClean="0"/>
              <a:t>به لحاظ جنس و ماهیت 1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9881266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a:ln w="6600">
                  <a:solidFill>
                    <a:schemeClr val="accent2"/>
                  </a:solidFill>
                  <a:prstDash val="solid"/>
                </a:ln>
                <a:solidFill>
                  <a:srgbClr val="FFFFFF"/>
                </a:solidFill>
                <a:effectLst>
                  <a:outerShdw dist="38100" dir="2700000" algn="tl" rotWithShape="0">
                    <a:schemeClr val="accent2"/>
                  </a:outerShdw>
                </a:effectLst>
              </a:rPr>
              <a:t>به لحاظ </a:t>
            </a:r>
            <a:r>
              <a:rPr lang="fa-IR" b="1" dirty="0" smtClean="0">
                <a:ln w="6600">
                  <a:solidFill>
                    <a:schemeClr val="accent2"/>
                  </a:solidFill>
                  <a:prstDash val="solid"/>
                </a:ln>
                <a:solidFill>
                  <a:srgbClr val="FFFFFF"/>
                </a:solidFill>
                <a:effectLst>
                  <a:outerShdw dist="38100" dir="2700000" algn="tl" rotWithShape="0">
                    <a:schemeClr val="accent2"/>
                  </a:outerShdw>
                </a:effectLst>
              </a:rPr>
              <a:t>جنس و ماهیت 2</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a:xfrm>
            <a:off x="1524000" y="1733266"/>
            <a:ext cx="7162800" cy="4667533"/>
          </a:xfrm>
        </p:spPr>
        <p:txBody>
          <a:bodyPr>
            <a:normAutofit fontScale="77500" lnSpcReduction="20000"/>
          </a:bodyPr>
          <a:lstStyle/>
          <a:p>
            <a:pPr algn="just" rtl="1"/>
            <a:r>
              <a:rPr lang="fa-IR" sz="3600" b="1" u="sng" dirty="0" smtClean="0">
                <a:cs typeface="B Nazanin" panose="00000400000000000000" pitchFamily="2" charset="-78"/>
              </a:rPr>
              <a:t>عواطف</a:t>
            </a:r>
            <a:r>
              <a:rPr lang="fa-IR" sz="3600" b="1" u="sng" dirty="0">
                <a:cs typeface="B Nazanin" panose="00000400000000000000" pitchFamily="2" charset="-78"/>
              </a:rPr>
              <a:t>؛</a:t>
            </a:r>
            <a:r>
              <a:rPr lang="fa-IR" sz="3600" b="1" dirty="0">
                <a:cs typeface="B Nazanin" panose="00000400000000000000" pitchFamily="2" charset="-78"/>
              </a:rPr>
              <a:t> </a:t>
            </a:r>
            <a:r>
              <a:rPr lang="fa-IR" b="1" dirty="0" smtClean="0">
                <a:cs typeface="B Nazanin" panose="00000400000000000000" pitchFamily="2" charset="-78"/>
              </a:rPr>
              <a:t>مانند </a:t>
            </a:r>
            <a:r>
              <a:rPr lang="fa-IR" b="1" dirty="0">
                <a:cs typeface="B Nazanin" panose="00000400000000000000" pitchFamily="2" charset="-78"/>
              </a:rPr>
              <a:t>حب و بغض، خوف و رجا، ترس و </a:t>
            </a:r>
            <a:r>
              <a:rPr lang="fa-IR" b="1" dirty="0" smtClean="0">
                <a:cs typeface="B Nazanin" panose="00000400000000000000" pitchFamily="2" charset="-78"/>
              </a:rPr>
              <a:t>...</a:t>
            </a:r>
          </a:p>
          <a:p>
            <a:pPr marL="0" indent="0" algn="ctr" rtl="1">
              <a:buNone/>
            </a:pPr>
            <a:r>
              <a:rPr lang="fa-IR" b="1" dirty="0" smtClean="0">
                <a:cs typeface="B Nazanin" panose="00000400000000000000" pitchFamily="2" charset="-78"/>
              </a:rPr>
              <a:t>محمد </a:t>
            </a:r>
            <a:r>
              <a:rPr lang="fa-IR" b="1" dirty="0">
                <a:cs typeface="B Nazanin" panose="00000400000000000000" pitchFamily="2" charset="-78"/>
              </a:rPr>
              <a:t>رسول الله و الذین معهم اشداء علی الکفار رحماء بینهم </a:t>
            </a:r>
            <a:endParaRPr lang="fa-IR" b="1" dirty="0" smtClean="0">
              <a:cs typeface="B Nazanin" panose="00000400000000000000" pitchFamily="2" charset="-78"/>
            </a:endParaRPr>
          </a:p>
          <a:p>
            <a:pPr marL="0" indent="0" algn="ctr" rtl="1">
              <a:buNone/>
            </a:pPr>
            <a:r>
              <a:rPr lang="fa-IR" b="1" dirty="0" smtClean="0">
                <a:cs typeface="B Nazanin" panose="00000400000000000000" pitchFamily="2" charset="-78"/>
              </a:rPr>
              <a:t> </a:t>
            </a:r>
            <a:r>
              <a:rPr lang="fa-IR" b="1" dirty="0">
                <a:cs typeface="B Nazanin" panose="00000400000000000000" pitchFamily="2" charset="-78"/>
              </a:rPr>
              <a:t>و الذین امنوا اشد حبا لله  </a:t>
            </a:r>
            <a:endParaRPr lang="en-US" b="1" dirty="0">
              <a:cs typeface="B Nazanin" panose="00000400000000000000" pitchFamily="2" charset="-78"/>
            </a:endParaRPr>
          </a:p>
          <a:p>
            <a:pPr algn="just" rtl="1"/>
            <a:r>
              <a:rPr lang="fa-IR" sz="3600" b="1" u="sng" dirty="0">
                <a:cs typeface="B Nazanin" panose="00000400000000000000" pitchFamily="2" charset="-78"/>
              </a:rPr>
              <a:t>اعداد؛</a:t>
            </a:r>
            <a:r>
              <a:rPr lang="fa-IR" sz="3600" b="1" dirty="0">
                <a:cs typeface="B Nazanin" panose="00000400000000000000" pitchFamily="2" charset="-78"/>
              </a:rPr>
              <a:t> </a:t>
            </a:r>
            <a:r>
              <a:rPr lang="fa-IR" b="1" dirty="0" smtClean="0">
                <a:cs typeface="B Nazanin" panose="00000400000000000000" pitchFamily="2" charset="-78"/>
              </a:rPr>
              <a:t>مانند</a:t>
            </a:r>
            <a:r>
              <a:rPr lang="fa-IR" b="1" dirty="0">
                <a:cs typeface="B Nazanin" panose="00000400000000000000" pitchFamily="2" charset="-78"/>
              </a:rPr>
              <a:t>: عشر، اربعین، </a:t>
            </a:r>
            <a:r>
              <a:rPr lang="fa-IR" b="1" dirty="0" smtClean="0">
                <a:cs typeface="B Nazanin" panose="00000400000000000000" pitchFamily="2" charset="-78"/>
              </a:rPr>
              <a:t>سبعه</a:t>
            </a:r>
          </a:p>
          <a:p>
            <a:pPr algn="just" rtl="1"/>
            <a:r>
              <a:rPr lang="fa-IR" sz="3600" b="1" u="sng" dirty="0" smtClean="0">
                <a:cs typeface="B Nazanin" panose="00000400000000000000" pitchFamily="2" charset="-78"/>
              </a:rPr>
              <a:t>اوقات</a:t>
            </a:r>
            <a:r>
              <a:rPr lang="fa-IR" sz="3600" b="1" u="sng" dirty="0">
                <a:cs typeface="B Nazanin" panose="00000400000000000000" pitchFamily="2" charset="-78"/>
              </a:rPr>
              <a:t>؛</a:t>
            </a:r>
            <a:r>
              <a:rPr lang="fa-IR" sz="3600" b="1" dirty="0">
                <a:cs typeface="B Nazanin" panose="00000400000000000000" pitchFamily="2" charset="-78"/>
              </a:rPr>
              <a:t> </a:t>
            </a:r>
            <a:r>
              <a:rPr lang="fa-IR" b="1" dirty="0" smtClean="0">
                <a:cs typeface="B Nazanin" panose="00000400000000000000" pitchFamily="2" charset="-78"/>
              </a:rPr>
              <a:t>مانند</a:t>
            </a:r>
            <a:r>
              <a:rPr lang="fa-IR" b="1" dirty="0">
                <a:cs typeface="B Nazanin" panose="00000400000000000000" pitchFamily="2" charset="-78"/>
              </a:rPr>
              <a:t>: روز، شب، ماه، سال، </a:t>
            </a:r>
            <a:endParaRPr lang="fa-IR" b="1" dirty="0" smtClean="0">
              <a:cs typeface="B Nazanin" panose="00000400000000000000" pitchFamily="2" charset="-78"/>
            </a:endParaRPr>
          </a:p>
          <a:p>
            <a:pPr algn="just" rtl="1"/>
            <a:r>
              <a:rPr lang="fa-IR" sz="3400" b="1" u="sng" dirty="0" smtClean="0">
                <a:cs typeface="B Nazanin" panose="00000400000000000000" pitchFamily="2" charset="-78"/>
              </a:rPr>
              <a:t>اماکن؛ مسجد، بیت، سوق، دار</a:t>
            </a:r>
          </a:p>
          <a:p>
            <a:pPr algn="just" rtl="1"/>
            <a:r>
              <a:rPr lang="fa-IR" sz="3600" b="1" u="sng" dirty="0" smtClean="0">
                <a:cs typeface="B Nazanin" panose="00000400000000000000" pitchFamily="2" charset="-78"/>
              </a:rPr>
              <a:t>حجم</a:t>
            </a:r>
            <a:r>
              <a:rPr lang="fa-IR" sz="3600" b="1" u="sng" dirty="0">
                <a:cs typeface="B Nazanin" panose="00000400000000000000" pitchFamily="2" charset="-78"/>
              </a:rPr>
              <a:t>؛</a:t>
            </a:r>
            <a:r>
              <a:rPr lang="fa-IR" sz="3600" b="1" dirty="0">
                <a:cs typeface="B Nazanin" panose="00000400000000000000" pitchFamily="2" charset="-78"/>
              </a:rPr>
              <a:t> </a:t>
            </a:r>
            <a:r>
              <a:rPr lang="fa-IR" b="1" dirty="0" smtClean="0">
                <a:cs typeface="B Nazanin" panose="00000400000000000000" pitchFamily="2" charset="-78"/>
              </a:rPr>
              <a:t>مانند</a:t>
            </a:r>
            <a:r>
              <a:rPr lang="fa-IR" b="1" dirty="0">
                <a:cs typeface="B Nazanin" panose="00000400000000000000" pitchFamily="2" charset="-78"/>
              </a:rPr>
              <a:t>: آب کر، رطل و </a:t>
            </a:r>
            <a:endParaRPr lang="en-US" b="1" dirty="0">
              <a:cs typeface="B Nazanin" panose="00000400000000000000" pitchFamily="2" charset="-78"/>
            </a:endParaRPr>
          </a:p>
          <a:p>
            <a:pPr algn="just" rtl="1"/>
            <a:r>
              <a:rPr lang="fa-IR" sz="3600" b="1" u="sng" dirty="0">
                <a:cs typeface="B Nazanin" panose="00000400000000000000" pitchFamily="2" charset="-78"/>
              </a:rPr>
              <a:t>اوزان؛</a:t>
            </a:r>
            <a:r>
              <a:rPr lang="fa-IR" sz="3600" b="1" dirty="0">
                <a:cs typeface="B Nazanin" panose="00000400000000000000" pitchFamily="2" charset="-78"/>
              </a:rPr>
              <a:t> </a:t>
            </a:r>
            <a:r>
              <a:rPr lang="fa-IR" b="1" dirty="0">
                <a:cs typeface="B Nazanin" panose="00000400000000000000" pitchFamily="2" charset="-78"/>
              </a:rPr>
              <a:t>مانند: کیل، مد و ...</a:t>
            </a:r>
            <a:endParaRPr lang="en-US" b="1" dirty="0">
              <a:cs typeface="B Nazanin" panose="00000400000000000000" pitchFamily="2" charset="-78"/>
            </a:endParaRPr>
          </a:p>
          <a:p>
            <a:pPr algn="just" rtl="1"/>
            <a:r>
              <a:rPr lang="fa-IR" sz="3400" b="1" u="sng" dirty="0" smtClean="0">
                <a:cs typeface="B Nazanin" panose="00000400000000000000" pitchFamily="2" charset="-78"/>
              </a:rPr>
              <a:t>اعتباری ؛ </a:t>
            </a:r>
            <a:r>
              <a:rPr lang="fa-IR" b="1" u="sng" dirty="0" smtClean="0">
                <a:cs typeface="B Nazanin" panose="00000400000000000000" pitchFamily="2" charset="-78"/>
              </a:rPr>
              <a:t>مانند:</a:t>
            </a:r>
            <a:r>
              <a:rPr lang="fa-IR" b="1" dirty="0" smtClean="0">
                <a:cs typeface="B Nazanin" panose="00000400000000000000" pitchFamily="2" charset="-78"/>
              </a:rPr>
              <a:t> </a:t>
            </a:r>
            <a:r>
              <a:rPr lang="fa-IR" b="1" dirty="0">
                <a:cs typeface="B Nazanin" panose="00000400000000000000" pitchFamily="2" charset="-78"/>
              </a:rPr>
              <a:t>مالیت، زوجیت، </a:t>
            </a:r>
            <a:r>
              <a:rPr lang="fa-IR" b="1" dirty="0" smtClean="0">
                <a:cs typeface="B Nazanin" panose="00000400000000000000" pitchFamily="2" charset="-78"/>
              </a:rPr>
              <a:t>ملکیت</a:t>
            </a:r>
          </a:p>
          <a:p>
            <a:pPr algn="just" rtl="1"/>
            <a:r>
              <a:rPr lang="fa-IR" sz="3600" b="1" u="sng" dirty="0" smtClean="0">
                <a:cs typeface="B Nazanin" panose="00000400000000000000" pitchFamily="2" charset="-78"/>
              </a:rPr>
              <a:t>انتزاعی؛ </a:t>
            </a:r>
            <a:r>
              <a:rPr lang="fa-IR" sz="3100" b="1" u="sng" dirty="0" smtClean="0">
                <a:cs typeface="B Nazanin" panose="00000400000000000000" pitchFamily="2" charset="-78"/>
              </a:rPr>
              <a:t>مانند: </a:t>
            </a:r>
            <a:r>
              <a:rPr lang="fa-IR" sz="3100" b="1" dirty="0" smtClean="0">
                <a:cs typeface="B Nazanin" panose="00000400000000000000" pitchFamily="2" charset="-78"/>
              </a:rPr>
              <a:t>تجاوز به عنف، اقرار عند الحاکم</a:t>
            </a:r>
          </a:p>
          <a:p>
            <a:pPr algn="just" rtl="1"/>
            <a:r>
              <a:rPr lang="fa-IR" sz="3100" b="1" dirty="0" smtClean="0">
                <a:cs typeface="B Nazanin" panose="00000400000000000000" pitchFamily="2" charset="-78"/>
              </a:rPr>
              <a:t>عقلی؛ مانند حسن و قبح و ...</a:t>
            </a:r>
            <a:endParaRPr lang="en-US" sz="3100" b="1" dirty="0">
              <a:cs typeface="B Nazanin" panose="00000400000000000000" pitchFamily="2" charset="-78"/>
            </a:endParaRPr>
          </a:p>
          <a:p>
            <a:pPr algn="just"/>
            <a:endParaRPr lang="fa-IR" b="1" dirty="0">
              <a:cs typeface="B Nazanin" panose="00000400000000000000" pitchFamily="2" charset="-78"/>
            </a:endParaRPr>
          </a:p>
        </p:txBody>
      </p:sp>
      <p:sp>
        <p:nvSpPr>
          <p:cNvPr id="7" name="Rectangle 6"/>
          <p:cNvSpPr/>
          <p:nvPr/>
        </p:nvSpPr>
        <p:spPr>
          <a:xfrm>
            <a:off x="228600" y="6305269"/>
            <a:ext cx="2063385" cy="369332"/>
          </a:xfrm>
          <a:prstGeom prst="rect">
            <a:avLst/>
          </a:prstGeom>
        </p:spPr>
        <p:txBody>
          <a:bodyPr wrap="none">
            <a:spAutoFit/>
          </a:bodyPr>
          <a:lstStyle/>
          <a:p>
            <a:r>
              <a:rPr lang="fa-IR" dirty="0" smtClean="0"/>
              <a:t>به لحاظ جنس و ماهیت 2</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26425119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anim calcmode="lin" valueType="num">
                                      <p:cBhvr>
                                        <p:cTn id="11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 calcmode="lin" valueType="num">
                                      <p:cBhvr>
                                        <p:cTn id="123"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26"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
                                            <p:txEl>
                                              <p:pRg st="9" end="9"/>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5" presetClass="entr" presetSubtype="0" fill="hold" grpId="0" nodeType="clickEffect">
                                  <p:stCondLst>
                                    <p:cond delay="0"/>
                                  </p:stCondLst>
                                  <p:childTnLst>
                                    <p:set>
                                      <p:cBhvr>
                                        <p:cTn id="134" dur="1" fill="hold">
                                          <p:stCondLst>
                                            <p:cond delay="0"/>
                                          </p:stCondLst>
                                        </p:cTn>
                                        <p:tgtEl>
                                          <p:spTgt spid="3">
                                            <p:txEl>
                                              <p:pRg st="10" end="10"/>
                                            </p:txEl>
                                          </p:spTgt>
                                        </p:tgtEl>
                                        <p:attrNameLst>
                                          <p:attrName>style.visibility</p:attrName>
                                        </p:attrNameLst>
                                      </p:cBhvr>
                                      <p:to>
                                        <p:strVal val="visible"/>
                                      </p:to>
                                    </p:set>
                                    <p:anim calcmode="lin" valueType="num">
                                      <p:cBhvr>
                                        <p:cTn id="135"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38"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98933" y="948521"/>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3044780" y="2041541"/>
            <a:ext cx="5583353" cy="4392896"/>
          </a:xfrm>
        </p:spPr>
        <p:txBody>
          <a:bodyPr>
            <a:noAutofit/>
          </a:bodyPr>
          <a:lstStyle/>
          <a:p>
            <a:pPr lvl="0" algn="just" rtl="1"/>
            <a:r>
              <a:rPr lang="fa-IR" sz="4800" dirty="0" smtClean="0">
                <a:cs typeface="B Nazanin" panose="00000400000000000000" pitchFamily="2" charset="-78"/>
              </a:rPr>
              <a:t>چه تقسیمات دیگری برای موضوعات می توان تصور کرد که در موضوع  شناسی مهم و مؤثر و چه عناوینی برای آنها مناسبتر است؟ </a:t>
            </a:r>
            <a:endParaRPr lang="en-US" sz="48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426184714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743200" y="685800"/>
            <a:ext cx="5943600" cy="731838"/>
          </a:xfrm>
        </p:spPr>
        <p:txBody>
          <a:bodyPr>
            <a:normAutofit fontScale="90000"/>
          </a:bodyPr>
          <a:lstStyle/>
          <a:p>
            <a:pPr rtl="1"/>
            <a:r>
              <a:rPr lang="fa-IR" sz="2800" b="1" dirty="0" smtClean="0">
                <a:cs typeface="B Jadid" panose="00000700000000000000" pitchFamily="2" charset="-78"/>
              </a:rPr>
              <a:t>درس چهارم: انواع و مراحل موضوع شناسی</a:t>
            </a:r>
            <a:endParaRPr lang="en-US" sz="2800" b="1"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883041" y="1772866"/>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r>
              <a:rPr lang="fa-IR" b="1" dirty="0" smtClean="0"/>
              <a:t>اهداف درس:</a:t>
            </a:r>
          </a:p>
          <a:p>
            <a:pPr marL="0" lvl="0" indent="0" algn="r" rtl="1">
              <a:buNone/>
            </a:pPr>
            <a:r>
              <a:rPr lang="fa-IR" sz="2800" b="1" dirty="0" smtClean="0">
                <a:cs typeface="B Jadid" panose="00000700000000000000" pitchFamily="2" charset="-78"/>
              </a:rPr>
              <a:t>انتظار می رود پس از این درس شما بتوانید:</a:t>
            </a:r>
          </a:p>
          <a:p>
            <a:pPr marL="514350" lvl="0" indent="-514350" algn="r" rtl="1">
              <a:buFont typeface="+mj-lt"/>
              <a:buAutoNum type="arabicPeriod"/>
            </a:pPr>
            <a:r>
              <a:rPr lang="fa-IR" sz="2800" b="1" dirty="0" smtClean="0">
                <a:cs typeface="B Mitra" panose="00000400000000000000" pitchFamily="2" charset="-78"/>
              </a:rPr>
              <a:t>پیش نیازهای موضوع شناسی را نام ببرید.</a:t>
            </a:r>
          </a:p>
          <a:p>
            <a:pPr marL="514350" lvl="0" indent="-514350" algn="r" rtl="1">
              <a:buFont typeface="+mj-lt"/>
              <a:buAutoNum type="arabicPeriod"/>
            </a:pPr>
            <a:r>
              <a:rPr lang="fa-IR" sz="2800" b="1" dirty="0" smtClean="0">
                <a:cs typeface="B Mitra" panose="00000400000000000000" pitchFamily="2" charset="-78"/>
              </a:rPr>
              <a:t>موانع موضوع شناسی را ذکر کند.</a:t>
            </a:r>
          </a:p>
          <a:p>
            <a:pPr marL="514350" lvl="0" indent="-514350" algn="r" rtl="1">
              <a:buFont typeface="+mj-lt"/>
              <a:buAutoNum type="arabicPeriod"/>
            </a:pPr>
            <a:r>
              <a:rPr lang="fa-IR" sz="2800" b="1" dirty="0" smtClean="0">
                <a:cs typeface="B Mitra" panose="00000400000000000000" pitchFamily="2" charset="-78"/>
              </a:rPr>
              <a:t>انواع موضوع شناسی و تفاوت آنها را بیان کنید.</a:t>
            </a:r>
          </a:p>
          <a:p>
            <a:pPr marL="514350" lvl="0" indent="-514350" algn="r" rtl="1">
              <a:buFont typeface="+mj-lt"/>
              <a:buAutoNum type="arabicPeriod"/>
            </a:pPr>
            <a:r>
              <a:rPr lang="fa-IR" sz="2800" b="1" dirty="0" smtClean="0">
                <a:cs typeface="B Mitra" panose="00000400000000000000" pitchFamily="2" charset="-78"/>
              </a:rPr>
              <a:t>مراحل مقدماتی موضوع شناسی را بشمارید.</a:t>
            </a:r>
          </a:p>
          <a:p>
            <a:pPr marL="514350" lvl="0" indent="-514350" algn="r" rtl="1">
              <a:buFont typeface="+mj-lt"/>
              <a:buAutoNum type="arabicPeriod"/>
            </a:pPr>
            <a:r>
              <a:rPr lang="fa-IR" sz="2800" b="1" dirty="0" smtClean="0">
                <a:cs typeface="B Mitra" panose="00000400000000000000" pitchFamily="2" charset="-78"/>
              </a:rPr>
              <a:t>مراحل تکمیلی موضوع شناسی را نام ببرید.</a:t>
            </a:r>
          </a:p>
          <a:p>
            <a:pPr marL="514350" lvl="0" indent="-514350" algn="r" rtl="1">
              <a:buFont typeface="+mj-lt"/>
              <a:buAutoNum type="arabicPeriod"/>
            </a:pPr>
            <a:r>
              <a:rPr lang="fa-IR" sz="2800" b="1" dirty="0" smtClean="0">
                <a:cs typeface="B Mitra" panose="00000400000000000000" pitchFamily="2" charset="-78"/>
              </a:rPr>
              <a:t>علت ترتب مراحل را با مثال تبیین کنید.</a:t>
            </a:r>
          </a:p>
          <a:p>
            <a:pPr marL="514350" lvl="0" indent="-514350" algn="r" rtl="1">
              <a:buFont typeface="+mj-lt"/>
              <a:buAutoNum type="arabicPeriod"/>
            </a:pPr>
            <a:endParaRPr lang="fa-IR" sz="2800" b="1" dirty="0" smtClean="0">
              <a:cs typeface="B Mitra" panose="00000400000000000000" pitchFamily="2" charset="-78"/>
            </a:endParaRPr>
          </a:p>
          <a:p>
            <a:pPr marL="514350" lvl="0" indent="-514350" algn="r" rtl="1">
              <a:buFont typeface="+mj-lt"/>
              <a:buAutoNum type="arabicPeriod"/>
            </a:pPr>
            <a:endParaRPr lang="fa-IR" sz="2800" b="1" dirty="0" smtClean="0">
              <a:cs typeface="B Mitra" panose="00000400000000000000" pitchFamily="2" charset="-78"/>
            </a:endParaRPr>
          </a:p>
          <a:p>
            <a:pPr marL="514350" lvl="0" indent="-514350" algn="r" rtl="1">
              <a:buFont typeface="+mj-lt"/>
              <a:buAutoNum type="arabicParenR"/>
            </a:pPr>
            <a:endParaRPr lang="fa-IR" sz="2800" b="1" dirty="0" smtClean="0">
              <a:cs typeface="B Jadid" panose="00000700000000000000" pitchFamily="2" charset="-78"/>
            </a:endParaRPr>
          </a:p>
          <a:p>
            <a:pPr lvl="0" algn="r" rtl="1"/>
            <a:endParaRPr lang="en-US" dirty="0"/>
          </a:p>
          <a:p>
            <a:pPr algn="r" rtl="1"/>
            <a:endParaRPr lang="fa-IR" dirty="0"/>
          </a:p>
        </p:txBody>
      </p:sp>
      <p:sp>
        <p:nvSpPr>
          <p:cNvPr id="13" name="Rectangle 12"/>
          <p:cNvSpPr/>
          <p:nvPr/>
        </p:nvSpPr>
        <p:spPr>
          <a:xfrm>
            <a:off x="218664" y="6227802"/>
            <a:ext cx="1090363" cy="369332"/>
          </a:xfrm>
          <a:prstGeom prst="rect">
            <a:avLst/>
          </a:prstGeom>
        </p:spPr>
        <p:txBody>
          <a:bodyPr wrap="none">
            <a:spAutoFit/>
          </a:bodyPr>
          <a:lstStyle/>
          <a:p>
            <a:r>
              <a:rPr lang="fa-IR" dirty="0" smtClean="0"/>
              <a:t>اهداف درس</a:t>
            </a:r>
            <a:endParaRPr lang="fa-IR" dirty="0"/>
          </a:p>
        </p:txBody>
      </p:sp>
    </p:spTree>
    <p:extLst>
      <p:ext uri="{BB962C8B-B14F-4D97-AF65-F5344CB8AC3E}">
        <p14:creationId xmlns:p14="http://schemas.microsoft.com/office/powerpoint/2010/main" val="1724522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547216"/>
            <a:ext cx="5029200" cy="731838"/>
          </a:xfrm>
        </p:spPr>
        <p:txBody>
          <a:bodyPr>
            <a:normAutofit fontScale="90000"/>
          </a:bodyPr>
          <a:lstStyle/>
          <a:p>
            <a:pPr rtl="1"/>
            <a:r>
              <a:rPr lang="fa-IR" dirty="0" smtClean="0"/>
              <a:t>پیش نیازها و موانع</a:t>
            </a:r>
            <a:endParaRPr lang="en-US" dirty="0"/>
          </a:p>
        </p:txBody>
      </p:sp>
      <p:sp>
        <p:nvSpPr>
          <p:cNvPr id="3" name="Content Placeholder 2"/>
          <p:cNvSpPr>
            <a:spLocks noGrp="1"/>
          </p:cNvSpPr>
          <p:nvPr>
            <p:ph idx="1"/>
          </p:nvPr>
        </p:nvSpPr>
        <p:spPr>
          <a:xfrm>
            <a:off x="1904999" y="1685099"/>
            <a:ext cx="6705601" cy="4677600"/>
          </a:xfrm>
        </p:spPr>
        <p:txBody>
          <a:bodyPr>
            <a:normAutofit fontScale="92500" lnSpcReduction="20000"/>
          </a:bodyPr>
          <a:lstStyle/>
          <a:p>
            <a:pPr marL="514350" indent="-514350" algn="r" rtl="1">
              <a:buFont typeface="+mj-lt"/>
              <a:buAutoNum type="arabicPeriod"/>
            </a:pPr>
            <a:r>
              <a:rPr lang="fa-IR" dirty="0" smtClean="0"/>
              <a:t>پیش نیازهای بینشی</a:t>
            </a:r>
          </a:p>
          <a:p>
            <a:pPr marL="514350" indent="-514350" algn="r" rtl="1">
              <a:buFont typeface="+mj-lt"/>
              <a:buAutoNum type="arabicPeriod"/>
            </a:pPr>
            <a:r>
              <a:rPr lang="fa-IR" dirty="0" smtClean="0"/>
              <a:t>پیش نیازهای دانشی</a:t>
            </a:r>
          </a:p>
          <a:p>
            <a:pPr marL="514350" indent="-514350" algn="r" rtl="1">
              <a:buFont typeface="+mj-lt"/>
              <a:buAutoNum type="arabicPeriod"/>
            </a:pPr>
            <a:r>
              <a:rPr lang="fa-IR" dirty="0" smtClean="0"/>
              <a:t>پیش نیازهای روش</a:t>
            </a:r>
          </a:p>
          <a:p>
            <a:pPr marL="514350" indent="-514350" algn="r" rtl="1">
              <a:buFont typeface="+mj-lt"/>
              <a:buAutoNum type="arabicPeriod"/>
            </a:pPr>
            <a:r>
              <a:rPr lang="fa-IR" dirty="0" smtClean="0"/>
              <a:t>پیش نیازهای ابزاری</a:t>
            </a:r>
          </a:p>
          <a:p>
            <a:pPr marL="0" indent="0" algn="r" rtl="1">
              <a:buNone/>
            </a:pPr>
            <a:r>
              <a:rPr lang="fa-IR" b="1" dirty="0" smtClean="0"/>
              <a:t>مهمترین موانع موضوع شناسی </a:t>
            </a:r>
          </a:p>
          <a:p>
            <a:pPr marL="514350" indent="-514350" algn="r" rtl="1">
              <a:buFont typeface="+mj-lt"/>
              <a:buAutoNum type="arabicParenR"/>
            </a:pPr>
            <a:r>
              <a:rPr lang="fa-IR" dirty="0"/>
              <a:t>کاستی پژوهشگران موضوع شناس</a:t>
            </a:r>
          </a:p>
          <a:p>
            <a:pPr marL="514350" indent="-514350" algn="r" rtl="1">
              <a:buFont typeface="+mj-lt"/>
              <a:buAutoNum type="arabicParenR"/>
            </a:pPr>
            <a:r>
              <a:rPr lang="fa-IR" dirty="0" smtClean="0"/>
              <a:t>عدم تبیین مبانی اصول و روشها</a:t>
            </a:r>
          </a:p>
          <a:p>
            <a:pPr marL="514350" indent="-514350" algn="r" rtl="1">
              <a:buFont typeface="+mj-lt"/>
              <a:buAutoNum type="arabicParenR"/>
            </a:pPr>
            <a:r>
              <a:rPr lang="fa-IR" dirty="0" smtClean="0"/>
              <a:t>اختلافات مبنایی بین فقها</a:t>
            </a:r>
          </a:p>
          <a:p>
            <a:pPr marL="514350" indent="-514350" algn="r" rtl="1">
              <a:buFont typeface="+mj-lt"/>
              <a:buAutoNum type="arabicParenR"/>
            </a:pPr>
            <a:r>
              <a:rPr lang="fa-IR" dirty="0" smtClean="0"/>
              <a:t>باورهای شکل گرفته</a:t>
            </a:r>
          </a:p>
          <a:p>
            <a:pPr marL="514350" indent="-514350" algn="r" rtl="1">
              <a:buFont typeface="+mj-lt"/>
              <a:buAutoNum type="arabicParenR"/>
            </a:pPr>
            <a:r>
              <a:rPr lang="fa-IR" dirty="0" smtClean="0"/>
              <a:t>بالا بودن هزینه ها</a:t>
            </a: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5" name="Rectangle 4"/>
          <p:cNvSpPr/>
          <p:nvPr/>
        </p:nvSpPr>
        <p:spPr>
          <a:xfrm>
            <a:off x="152400" y="6262933"/>
            <a:ext cx="1752600" cy="369332"/>
          </a:xfrm>
          <a:prstGeom prst="rect">
            <a:avLst/>
          </a:prstGeom>
        </p:spPr>
        <p:txBody>
          <a:bodyPr wrap="square">
            <a:spAutoFit/>
          </a:bodyPr>
          <a:lstStyle/>
          <a:p>
            <a:pPr algn="r" rtl="1"/>
            <a:r>
              <a:rPr lang="fa-IR" dirty="0"/>
              <a:t>پیش نیازها </a:t>
            </a:r>
            <a:r>
              <a:rPr lang="fa-IR" dirty="0" smtClean="0"/>
              <a:t>و وموانع</a:t>
            </a:r>
            <a:endParaRPr lang="fa-IR" dirty="0"/>
          </a:p>
        </p:txBody>
      </p:sp>
    </p:spTree>
    <p:extLst>
      <p:ext uri="{BB962C8B-B14F-4D97-AF65-F5344CB8AC3E}">
        <p14:creationId xmlns:p14="http://schemas.microsoft.com/office/powerpoint/2010/main" val="335583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anim calcmode="lin" valueType="num">
                                      <p:cBhvr>
                                        <p:cTn id="11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 calcmode="lin" valueType="num">
                                      <p:cBhvr>
                                        <p:cTn id="123"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26"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4572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39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4102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199" y="830991"/>
            <a:ext cx="5562600" cy="731838"/>
          </a:xfrm>
        </p:spPr>
        <p:txBody>
          <a:bodyPr>
            <a:normAutofit fontScale="90000"/>
          </a:bodyPr>
          <a:lstStyle/>
          <a:p>
            <a:pPr lvl="0"/>
            <a:r>
              <a:rPr lang="fa-IR" b="1" dirty="0" smtClean="0">
                <a:ln w="22225">
                  <a:solidFill>
                    <a:schemeClr val="accent2"/>
                  </a:solidFill>
                  <a:prstDash val="solid"/>
                </a:ln>
                <a:solidFill>
                  <a:schemeClr val="accent2">
                    <a:lumMod val="40000"/>
                    <a:lumOff val="60000"/>
                  </a:schemeClr>
                </a:solidFill>
                <a:cs typeface="B Jadid" panose="00000700000000000000" pitchFamily="2" charset="-78"/>
              </a:rPr>
              <a:t>انواع موضوع شناسی</a:t>
            </a:r>
            <a:endParaRPr lang="en-US" b="1" dirty="0">
              <a:ln w="22225">
                <a:solidFill>
                  <a:schemeClr val="accent2"/>
                </a:solidFill>
                <a:prstDash val="solid"/>
              </a:ln>
              <a:solidFill>
                <a:schemeClr val="accent2">
                  <a:lumMod val="40000"/>
                  <a:lumOff val="60000"/>
                </a:schemeClr>
              </a:solidFill>
              <a:cs typeface="B Jadid" panose="00000700000000000000" pitchFamily="2" charset="-78"/>
            </a:endParaRPr>
          </a:p>
        </p:txBody>
      </p:sp>
      <p:sp>
        <p:nvSpPr>
          <p:cNvPr id="5" name="Content Placeholder 4"/>
          <p:cNvSpPr>
            <a:spLocks noGrp="1"/>
          </p:cNvSpPr>
          <p:nvPr>
            <p:ph idx="1"/>
          </p:nvPr>
        </p:nvSpPr>
        <p:spPr>
          <a:xfrm>
            <a:off x="1752600" y="1828801"/>
            <a:ext cx="6934199" cy="4724400"/>
          </a:xfrm>
        </p:spPr>
        <p:txBody>
          <a:bodyPr>
            <a:normAutofit fontScale="77500" lnSpcReduction="20000"/>
          </a:bodyPr>
          <a:lstStyle/>
          <a:p>
            <a:pPr marL="0" indent="0" algn="just" rtl="1">
              <a:buNone/>
            </a:pPr>
            <a:r>
              <a:rPr lang="fa-IR" sz="3100" b="1" dirty="0">
                <a:latin typeface="2  Zar"/>
                <a:cs typeface="B Mitra" panose="00000400000000000000" pitchFamily="2" charset="-78"/>
              </a:rPr>
              <a:t>وقتی سخن از موضوع شناسی به میان می­آید دست کم می­توان آن را به دو نوع علمی و فقهی تقسیم کرد </a:t>
            </a:r>
            <a:r>
              <a:rPr lang="fa-IR" sz="3100" b="1" dirty="0" smtClean="0">
                <a:latin typeface="2  Zar"/>
                <a:cs typeface="B Mitra" panose="00000400000000000000" pitchFamily="2" charset="-78"/>
              </a:rPr>
              <a:t>:</a:t>
            </a:r>
            <a:endParaRPr lang="en-US" sz="3100" b="1" dirty="0">
              <a:latin typeface="2  Zar"/>
              <a:cs typeface="B Mitra" panose="00000400000000000000" pitchFamily="2" charset="-78"/>
            </a:endParaRPr>
          </a:p>
          <a:p>
            <a:pPr marL="0" indent="0" algn="ctr" rtl="1">
              <a:buNone/>
            </a:pPr>
            <a:r>
              <a:rPr lang="fa-IR" sz="3100" b="1" dirty="0">
                <a:latin typeface="2  Zar"/>
                <a:cs typeface="B Mitra" panose="00000400000000000000" pitchFamily="2" charset="-78"/>
              </a:rPr>
              <a:t>الف) موضوع شناسی علمی</a:t>
            </a:r>
            <a:r>
              <a:rPr lang="fa-IR" sz="3100" b="1" dirty="0" smtClean="0">
                <a:latin typeface="2  Zar"/>
                <a:cs typeface="B Mitra" panose="00000400000000000000" pitchFamily="2" charset="-78"/>
              </a:rPr>
              <a:t>؛</a:t>
            </a:r>
          </a:p>
          <a:p>
            <a:pPr marL="0" indent="0" algn="just" rtl="1">
              <a:buNone/>
            </a:pPr>
            <a:r>
              <a:rPr lang="fa-IR" sz="2800" b="1" dirty="0" smtClean="0">
                <a:latin typeface="2  Zar"/>
                <a:cs typeface="B Mitra" panose="00000400000000000000" pitchFamily="2" charset="-78"/>
              </a:rPr>
              <a:t> </a:t>
            </a:r>
            <a:r>
              <a:rPr lang="fa-IR" sz="2800" b="1" dirty="0">
                <a:latin typeface="2  Zar"/>
                <a:cs typeface="B Mitra" panose="00000400000000000000" pitchFamily="2" charset="-78"/>
              </a:rPr>
              <a:t>این نوع موضوع­شناسی از دیر زمان برای </a:t>
            </a:r>
            <a:r>
              <a:rPr lang="fa-IR" sz="2800" b="1" dirty="0" smtClean="0">
                <a:latin typeface="2  Zar"/>
                <a:cs typeface="B Mitra" panose="00000400000000000000" pitchFamily="2" charset="-78"/>
              </a:rPr>
              <a:t>پاسخگویی </a:t>
            </a:r>
            <a:r>
              <a:rPr lang="fa-IR" sz="2800" b="1" dirty="0">
                <a:latin typeface="2  Zar"/>
                <a:cs typeface="B Mitra" panose="00000400000000000000" pitchFamily="2" charset="-78"/>
              </a:rPr>
              <a:t>حس کنجکاوی بشر  و رفع و دفع مشکلات زندگی مادی صورت می­گرفته که امروزه شتابی چشمگیر پیدا کرده است. این نوع موضوع شناسی مبتنی بر تجربیات بشر و در باره موضوعات مختلفی است که انسان در زندگی مادی خود به آنها نیاز دارد. توسعه علوم مختلف را باید حاصل این نوع</a:t>
            </a:r>
            <a:r>
              <a:rPr lang="en-US" sz="2800" b="1" dirty="0">
                <a:latin typeface="2  Zar"/>
                <a:cs typeface="B Mitra" panose="00000400000000000000" pitchFamily="2" charset="-78"/>
              </a:rPr>
              <a:t>  </a:t>
            </a:r>
            <a:r>
              <a:rPr lang="fa-IR" sz="2800" b="1" dirty="0">
                <a:latin typeface="2  Zar"/>
                <a:cs typeface="B Mitra" panose="00000400000000000000" pitchFamily="2" charset="-78"/>
              </a:rPr>
              <a:t>کاوش و موضوع­شناسی دانست.</a:t>
            </a:r>
            <a:endParaRPr lang="en-US" sz="2800" b="1" dirty="0">
              <a:latin typeface="2  Zar"/>
              <a:cs typeface="B Mitra" panose="00000400000000000000" pitchFamily="2" charset="-78"/>
            </a:endParaRPr>
          </a:p>
          <a:p>
            <a:pPr marL="0" indent="0" algn="ctr" rtl="1">
              <a:buNone/>
            </a:pPr>
            <a:r>
              <a:rPr lang="fa-IR" sz="3100" b="1" dirty="0">
                <a:latin typeface="2  Zar"/>
                <a:cs typeface="B Mitra" panose="00000400000000000000" pitchFamily="2" charset="-78"/>
              </a:rPr>
              <a:t> ب) موضوع شناسی فقهی؛ </a:t>
            </a:r>
            <a:endParaRPr lang="fa-IR" sz="3100" b="1" dirty="0" smtClean="0">
              <a:latin typeface="2  Zar"/>
              <a:cs typeface="B Mitra" panose="00000400000000000000" pitchFamily="2" charset="-78"/>
            </a:endParaRPr>
          </a:p>
          <a:p>
            <a:pPr marL="0" indent="0" algn="just" rtl="1">
              <a:buNone/>
            </a:pPr>
            <a:r>
              <a:rPr lang="fa-IR" sz="2800" b="1" dirty="0" smtClean="0">
                <a:latin typeface="2  Zar"/>
                <a:cs typeface="B Mitra" panose="00000400000000000000" pitchFamily="2" charset="-78"/>
              </a:rPr>
              <a:t>این </a:t>
            </a:r>
            <a:r>
              <a:rPr lang="fa-IR" sz="2800" b="1" dirty="0">
                <a:latin typeface="2  Zar"/>
                <a:cs typeface="B Mitra" panose="00000400000000000000" pitchFamily="2" charset="-78"/>
              </a:rPr>
              <a:t>نوع موضوع شناسی بر مبنای تتبع کامل تفقه و واکاوی دقیق موضوعات - به لحاظ تعلق حکم شرعی به آنها - صورت می­گیرد. بنابر این موضوع شناسی فقهی عملیاتی است که ضمن فرایندی معین موضوعات مختلفی که </a:t>
            </a:r>
            <a:r>
              <a:rPr lang="fa-IR" sz="2800" b="1" dirty="0" smtClean="0">
                <a:latin typeface="2  Zar"/>
                <a:cs typeface="B Mitra" panose="00000400000000000000" pitchFamily="2" charset="-78"/>
              </a:rPr>
              <a:t>تعیین و تبیین وظایف انسان مکلف دخالت دارد شناخته </a:t>
            </a:r>
            <a:r>
              <a:rPr lang="fa-IR" sz="2800" b="1" dirty="0">
                <a:latin typeface="2  Zar"/>
                <a:cs typeface="B Mitra" panose="00000400000000000000" pitchFamily="2" charset="-78"/>
              </a:rPr>
              <a:t>می­شوند.</a:t>
            </a:r>
            <a:endParaRPr lang="en-US" sz="2800" b="1" dirty="0">
              <a:solidFill>
                <a:srgbClr val="7030A0"/>
              </a:solidFill>
              <a:latin typeface="2  Zar"/>
              <a:cs typeface="B Mitra" panose="00000400000000000000" pitchFamily="2" charset="-78"/>
            </a:endParaRP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32543" y="6232526"/>
            <a:ext cx="1789272" cy="369332"/>
          </a:xfrm>
          <a:prstGeom prst="rect">
            <a:avLst/>
          </a:prstGeom>
        </p:spPr>
        <p:txBody>
          <a:bodyPr wrap="none">
            <a:spAutoFit/>
          </a:bodyPr>
          <a:lstStyle/>
          <a:p>
            <a:r>
              <a:rPr lang="fa-IR" dirty="0" smtClean="0"/>
              <a:t>انواع موضوع شناسی</a:t>
            </a:r>
            <a:endParaRPr lang="fa-IR" dirty="0"/>
          </a:p>
        </p:txBody>
      </p:sp>
    </p:spTree>
    <p:extLst>
      <p:ext uri="{BB962C8B-B14F-4D97-AF65-F5344CB8AC3E}">
        <p14:creationId xmlns:p14="http://schemas.microsoft.com/office/powerpoint/2010/main" val="852852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418" y="5208076"/>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b="1" dirty="0" smtClean="0"/>
              <a:t>فهرست کلی</a:t>
            </a:r>
            <a:endParaRPr lang="en-US" dirty="0"/>
          </a:p>
        </p:txBody>
      </p:sp>
      <p:sp>
        <p:nvSpPr>
          <p:cNvPr id="3" name="Content Placeholder 2"/>
          <p:cNvSpPr>
            <a:spLocks noGrp="1"/>
          </p:cNvSpPr>
          <p:nvPr>
            <p:ph idx="1"/>
          </p:nvPr>
        </p:nvSpPr>
        <p:spPr>
          <a:xfrm>
            <a:off x="1597464" y="1733266"/>
            <a:ext cx="6860736" cy="4392897"/>
          </a:xfrm>
        </p:spPr>
        <p:txBody>
          <a:bodyPr>
            <a:normAutofit/>
          </a:bodyPr>
          <a:lstStyle/>
          <a:p>
            <a:pPr marL="514350" lvl="0" indent="-514350" algn="r" rtl="1">
              <a:buFont typeface="+mj-lt"/>
              <a:buAutoNum type="arabicParenR"/>
            </a:pPr>
            <a:r>
              <a:rPr lang="fa-IR" sz="2800" b="1" dirty="0" smtClean="0">
                <a:cs typeface="B Nazanin" panose="00000400000000000000" pitchFamily="2" charset="-78"/>
              </a:rPr>
              <a:t>کلیات</a:t>
            </a:r>
          </a:p>
          <a:p>
            <a:pPr marL="514350" lvl="0" indent="-514350" algn="r" rtl="1">
              <a:buFont typeface="+mj-lt"/>
              <a:buAutoNum type="arabicParenR"/>
            </a:pPr>
            <a:r>
              <a:rPr lang="fa-IR" sz="2800" b="1" dirty="0" smtClean="0">
                <a:cs typeface="B Nazanin" panose="00000400000000000000" pitchFamily="2" charset="-78"/>
              </a:rPr>
              <a:t>تعاریف و مفاهیم</a:t>
            </a:r>
          </a:p>
          <a:p>
            <a:pPr marL="514350" lvl="0" indent="-514350" algn="r" rtl="1">
              <a:buFont typeface="+mj-lt"/>
              <a:buAutoNum type="arabicParenR"/>
            </a:pPr>
            <a:r>
              <a:rPr lang="fa-IR" sz="2800" b="1" dirty="0" smtClean="0">
                <a:cs typeface="B Nazanin" panose="00000400000000000000" pitchFamily="2" charset="-78"/>
              </a:rPr>
              <a:t>تقسیمات موضوع</a:t>
            </a:r>
          </a:p>
          <a:p>
            <a:pPr marL="514350" lvl="0" indent="-514350" algn="r" rtl="1">
              <a:buFont typeface="+mj-lt"/>
              <a:buAutoNum type="arabicParenR"/>
            </a:pPr>
            <a:r>
              <a:rPr lang="fa-IR" sz="2800" b="1" dirty="0" smtClean="0">
                <a:cs typeface="B Nazanin" panose="00000400000000000000" pitchFamily="2" charset="-78"/>
              </a:rPr>
              <a:t>انواع و مراحل موضوع شناسی</a:t>
            </a:r>
          </a:p>
          <a:p>
            <a:pPr marL="514350" indent="-514350" algn="r" rtl="1">
              <a:buFont typeface="+mj-lt"/>
              <a:buAutoNum type="arabicParenR"/>
            </a:pPr>
            <a:r>
              <a:rPr lang="fa-IR" sz="2800" b="1" dirty="0" smtClean="0">
                <a:cs typeface="B Nazanin" panose="00000400000000000000" pitchFamily="2" charset="-78"/>
              </a:rPr>
              <a:t>علل و عوامل تغییر و تبدیل موضوعات</a:t>
            </a:r>
          </a:p>
          <a:p>
            <a:pPr marL="514350" lvl="0" indent="-514350" algn="r" rtl="1">
              <a:buFont typeface="+mj-lt"/>
              <a:buAutoNum type="arabicParenR"/>
            </a:pPr>
            <a:r>
              <a:rPr lang="fa-IR" sz="2800" b="1" dirty="0" smtClean="0">
                <a:cs typeface="B Nazanin" panose="00000400000000000000" pitchFamily="2" charset="-78"/>
              </a:rPr>
              <a:t>دستگاه فقاهت و فقه موضوع شناسی</a:t>
            </a:r>
          </a:p>
          <a:p>
            <a:pPr marL="514350" lvl="0" indent="-514350" algn="r" rtl="1">
              <a:buFont typeface="+mj-lt"/>
              <a:buAutoNum type="arabicParenR"/>
            </a:pPr>
            <a:r>
              <a:rPr lang="fa-IR" sz="2800" b="1" dirty="0" smtClean="0">
                <a:cs typeface="B Nazanin" panose="00000400000000000000" pitchFamily="2" charset="-78"/>
              </a:rPr>
              <a:t>بایسته های پژوهشهای موضوع شناسانه</a:t>
            </a:r>
          </a:p>
          <a:p>
            <a:pPr marL="514350" lvl="0" indent="-514350" algn="r" rtl="1">
              <a:buFont typeface="+mj-lt"/>
              <a:buAutoNum type="arabicParenR"/>
            </a:pPr>
            <a:r>
              <a:rPr lang="fa-IR" sz="2800" b="1" dirty="0" smtClean="0">
                <a:cs typeface="B Nazanin" panose="00000400000000000000" pitchFamily="2" charset="-78"/>
              </a:rPr>
              <a:t>آشنایی با فرایند موضوع شناسی در مؤسسه</a:t>
            </a:r>
          </a:p>
          <a:p>
            <a:pPr marL="0" lvl="0" indent="0" algn="r" rtl="1">
              <a:buNone/>
            </a:pPr>
            <a:endParaRPr lang="fa-IR" b="1" dirty="0" smtClean="0"/>
          </a:p>
          <a:p>
            <a:pPr marL="514350" lvl="0" indent="-514350" algn="r" rtl="1">
              <a:buFont typeface="+mj-lt"/>
              <a:buAutoNum type="arabicParenR"/>
            </a:pPr>
            <a:endParaRPr lang="fa-IR" b="1" dirty="0" smtClean="0"/>
          </a:p>
          <a:p>
            <a:pPr marL="514350" lvl="0" indent="-514350" algn="r" rtl="1">
              <a:buFont typeface="+mj-lt"/>
              <a:buAutoNum type="arabicParenR"/>
            </a:pPr>
            <a:endParaRPr lang="fa-IR" b="1" dirty="0" smtClean="0"/>
          </a:p>
          <a:p>
            <a:pPr marL="514350" lvl="0" indent="-514350" algn="r" rtl="1">
              <a:buFont typeface="+mj-lt"/>
              <a:buAutoNum type="arabicParenR"/>
            </a:pPr>
            <a:endParaRPr lang="fa-IR" b="1" dirty="0" smtClean="0"/>
          </a:p>
          <a:p>
            <a:pPr marL="514350" lvl="0" indent="-514350" algn="r" rtl="1">
              <a:buFont typeface="+mj-lt"/>
              <a:buAutoNum type="arabicParenR"/>
            </a:pPr>
            <a:endParaRPr lang="en-US" dirty="0"/>
          </a:p>
          <a:p>
            <a:pPr marL="0" indent="0" algn="r">
              <a:buNone/>
            </a:pP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32543" y="6232526"/>
            <a:ext cx="1077539" cy="369332"/>
          </a:xfrm>
          <a:prstGeom prst="rect">
            <a:avLst/>
          </a:prstGeom>
        </p:spPr>
        <p:txBody>
          <a:bodyPr wrap="none">
            <a:spAutoFit/>
          </a:bodyPr>
          <a:lstStyle/>
          <a:p>
            <a:r>
              <a:rPr lang="fa-IR" dirty="0" smtClean="0"/>
              <a:t>فهرست کلی</a:t>
            </a:r>
            <a:endParaRPr lang="fa-IR" dirty="0"/>
          </a:p>
        </p:txBody>
      </p:sp>
    </p:spTree>
    <p:extLst>
      <p:ext uri="{BB962C8B-B14F-4D97-AF65-F5344CB8AC3E}">
        <p14:creationId xmlns:p14="http://schemas.microsoft.com/office/powerpoint/2010/main" val="720935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7961"/>
            <a:ext cx="9144000" cy="6858000"/>
          </a:xfrm>
          <a:prstGeom prst="rect">
            <a:avLst/>
          </a:prstGeom>
        </p:spPr>
      </p:pic>
      <p:sp>
        <p:nvSpPr>
          <p:cNvPr id="10" name="Flowchart: Delay 9"/>
          <p:cNvSpPr/>
          <p:nvPr/>
        </p:nvSpPr>
        <p:spPr>
          <a:xfrm>
            <a:off x="152400" y="1429034"/>
            <a:ext cx="4572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714999"/>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19400" y="841948"/>
            <a:ext cx="5791200" cy="731838"/>
          </a:xfrm>
        </p:spPr>
        <p:txBody>
          <a:bodyPr>
            <a:normAutofit/>
          </a:bodyPr>
          <a:lstStyle/>
          <a:p>
            <a:pPr lvl="0"/>
            <a:r>
              <a:rPr lang="fa-IR" sz="40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cs typeface="B Jadid" panose="00000700000000000000" pitchFamily="2" charset="-78"/>
              </a:rPr>
              <a:t>تفاوت دو نوع موضوع شناسی</a:t>
            </a:r>
            <a:endParaRPr lang="en-US" sz="40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cs typeface="B Jadid" panose="00000700000000000000" pitchFamily="2" charset="-78"/>
            </a:endParaRPr>
          </a:p>
        </p:txBody>
      </p:sp>
      <p:sp>
        <p:nvSpPr>
          <p:cNvPr id="5" name="Content Placeholder 4"/>
          <p:cNvSpPr>
            <a:spLocks noGrp="1"/>
          </p:cNvSpPr>
          <p:nvPr>
            <p:ph idx="1"/>
          </p:nvPr>
        </p:nvSpPr>
        <p:spPr>
          <a:xfrm>
            <a:off x="1635066" y="1936118"/>
            <a:ext cx="6975533" cy="4540882"/>
          </a:xfrm>
        </p:spPr>
        <p:txBody>
          <a:bodyPr>
            <a:noAutofit/>
          </a:bodyPr>
          <a:lstStyle/>
          <a:p>
            <a:pPr algn="just" rtl="1"/>
            <a:r>
              <a:rPr lang="fa-IR" sz="2400" b="1" dirty="0">
                <a:cs typeface="B Mitra" panose="00000400000000000000" pitchFamily="2" charset="-78"/>
              </a:rPr>
              <a:t>وجه تمایز این دو نوع موضوع­شناسی را باید در غایت و روش آنها دانست زیرا در موضوع شناسی علمی انسان به دنبال کشف روابط و زوایای پدیده ها است تا با سیطره بهتر و بیشتر، آنها را برای زندگی مادی خود به خدمت </a:t>
            </a:r>
            <a:r>
              <a:rPr lang="fa-IR" sz="2400" b="1" dirty="0" smtClean="0">
                <a:cs typeface="B Mitra" panose="00000400000000000000" pitchFamily="2" charset="-78"/>
              </a:rPr>
              <a:t>درآورد. </a:t>
            </a:r>
          </a:p>
          <a:p>
            <a:pPr algn="just" rtl="1"/>
            <a:r>
              <a:rPr lang="fa-IR" sz="2400" b="1" dirty="0" smtClean="0">
                <a:cs typeface="B Mitra" panose="00000400000000000000" pitchFamily="2" charset="-78"/>
              </a:rPr>
              <a:t>اما </a:t>
            </a:r>
            <a:r>
              <a:rPr lang="fa-IR" sz="2400" b="1" dirty="0">
                <a:cs typeface="B Mitra" panose="00000400000000000000" pitchFamily="2" charset="-78"/>
              </a:rPr>
              <a:t>در موضوع شناسی فقهی </a:t>
            </a:r>
            <a:r>
              <a:rPr lang="fa-IR" sz="2400" b="1" dirty="0" smtClean="0">
                <a:cs typeface="B Mitra" panose="00000400000000000000" pitchFamily="2" charset="-78"/>
              </a:rPr>
              <a:t>مکلف می­خواهد از منابع و طرق مشروع در مقام تکلیف موضوع </a:t>
            </a:r>
            <a:r>
              <a:rPr lang="fa-IR" sz="2400" b="1" dirty="0">
                <a:cs typeface="B Mitra" panose="00000400000000000000" pitchFamily="2" charset="-78"/>
              </a:rPr>
              <a:t>را به لحاظ آن که حکمی از احکام الهی به آن تعلق گرفته بشناسد تا بهتر بتواند  </a:t>
            </a:r>
            <a:r>
              <a:rPr lang="fa-IR" sz="2400" b="1" dirty="0" smtClean="0">
                <a:cs typeface="B Mitra" panose="00000400000000000000" pitchFamily="2" charset="-78"/>
              </a:rPr>
              <a:t>در مقام:</a:t>
            </a:r>
          </a:p>
          <a:p>
            <a:pPr marL="0" indent="0" algn="ctr" rtl="1">
              <a:lnSpc>
                <a:spcPct val="150000"/>
              </a:lnSpc>
              <a:buNone/>
            </a:pPr>
            <a:r>
              <a:rPr lang="fa-IR" sz="2400" b="1" dirty="0" smtClean="0">
                <a:cs typeface="B Mitra" panose="00000400000000000000" pitchFamily="2" charset="-78"/>
              </a:rPr>
              <a:t>افتا       ---           قضا</a:t>
            </a:r>
            <a:r>
              <a:rPr lang="fa-IR" sz="2400" b="1" dirty="0">
                <a:cs typeface="B Mitra" panose="00000400000000000000" pitchFamily="2" charset="-78"/>
              </a:rPr>
              <a:t> </a:t>
            </a:r>
            <a:r>
              <a:rPr lang="fa-IR" sz="2400" b="1" dirty="0" smtClean="0">
                <a:cs typeface="B Mitra" panose="00000400000000000000" pitchFamily="2" charset="-78"/>
              </a:rPr>
              <a:t>      ---        اجرا</a:t>
            </a:r>
          </a:p>
          <a:p>
            <a:pPr algn="ctr" rtl="1">
              <a:lnSpc>
                <a:spcPct val="150000"/>
              </a:lnSpc>
            </a:pPr>
            <a:r>
              <a:rPr lang="fa-IR" b="1" dirty="0" smtClean="0">
                <a:ln w="22225">
                  <a:solidFill>
                    <a:schemeClr val="accent2"/>
                  </a:solidFill>
                  <a:prstDash val="solid"/>
                </a:ln>
                <a:solidFill>
                  <a:schemeClr val="accent2">
                    <a:lumMod val="40000"/>
                    <a:lumOff val="60000"/>
                  </a:schemeClr>
                </a:solidFill>
                <a:cs typeface="B Mitra" panose="00000400000000000000" pitchFamily="2" charset="-78"/>
              </a:rPr>
              <a:t>به تکلیف شرعی خود عمل کند</a:t>
            </a: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661153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366" y="5497145"/>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543468"/>
            <a:ext cx="5562600" cy="731838"/>
          </a:xfrm>
        </p:spPr>
        <p:txBody>
          <a:bodyPr>
            <a:noAutofit/>
          </a:bodyPr>
          <a:lstStyle/>
          <a:p>
            <a:pPr lvl="0"/>
            <a:r>
              <a:rPr lang="fa-IR" sz="4800" b="1" dirty="0" smtClean="0">
                <a:ln w="22225">
                  <a:solidFill>
                    <a:schemeClr val="accent2"/>
                  </a:solidFill>
                  <a:prstDash val="solid"/>
                </a:ln>
                <a:solidFill>
                  <a:schemeClr val="accent2">
                    <a:lumMod val="40000"/>
                    <a:lumOff val="60000"/>
                  </a:schemeClr>
                </a:solidFill>
              </a:rPr>
              <a:t>مراحل موضوع شناسی</a:t>
            </a:r>
            <a:endParaRPr lang="en-US" sz="4800" b="1" dirty="0">
              <a:ln w="22225">
                <a:solidFill>
                  <a:schemeClr val="accent2"/>
                </a:solidFill>
                <a:prstDash val="solid"/>
              </a:ln>
              <a:solidFill>
                <a:schemeClr val="accent2">
                  <a:lumMod val="40000"/>
                  <a:lumOff val="60000"/>
                </a:schemeClr>
              </a:solidFill>
            </a:endParaRPr>
          </a:p>
        </p:txBody>
      </p:sp>
      <p:sp>
        <p:nvSpPr>
          <p:cNvPr id="5" name="Content Placeholder 4"/>
          <p:cNvSpPr>
            <a:spLocks noGrp="1"/>
          </p:cNvSpPr>
          <p:nvPr>
            <p:ph idx="1"/>
          </p:nvPr>
        </p:nvSpPr>
        <p:spPr>
          <a:xfrm>
            <a:off x="1450286" y="1429034"/>
            <a:ext cx="7388914" cy="5224046"/>
          </a:xfrm>
        </p:spPr>
        <p:txBody>
          <a:bodyPr>
            <a:normAutofit fontScale="70000" lnSpcReduction="20000"/>
          </a:bodyPr>
          <a:lstStyle/>
          <a:p>
            <a:pPr marL="0" indent="0" algn="ctr" rtl="1">
              <a:buNone/>
            </a:pPr>
            <a:r>
              <a:rPr lang="fa-IR" sz="3800" b="1" dirty="0" smtClean="0">
                <a:cs typeface="B Mitra" panose="00000400000000000000" pitchFamily="2" charset="-78"/>
              </a:rPr>
              <a:t>یاد آوری ها:</a:t>
            </a:r>
          </a:p>
          <a:p>
            <a:pPr marL="514350" indent="-514350" algn="just" rtl="1">
              <a:buFont typeface="+mj-lt"/>
              <a:buAutoNum type="arabicParenR"/>
            </a:pPr>
            <a:r>
              <a:rPr lang="fa-IR" sz="2800" b="1" dirty="0" smtClean="0">
                <a:cs typeface="B Mitra" panose="00000400000000000000" pitchFamily="2" charset="-78"/>
              </a:rPr>
              <a:t>موضوع </a:t>
            </a:r>
            <a:r>
              <a:rPr lang="fa-IR" sz="2800" b="1" dirty="0">
                <a:cs typeface="B Mitra" panose="00000400000000000000" pitchFamily="2" charset="-78"/>
              </a:rPr>
              <a:t>شناسی واژه­ای </a:t>
            </a:r>
            <a:r>
              <a:rPr lang="fa-IR" sz="2800" b="1" dirty="0" smtClean="0">
                <a:cs typeface="B Mitra" panose="00000400000000000000" pitchFamily="2" charset="-78"/>
              </a:rPr>
              <a:t>کلی و مبهم </a:t>
            </a:r>
            <a:r>
              <a:rPr lang="fa-IR" sz="2800" b="1" dirty="0">
                <a:cs typeface="B Mitra" panose="00000400000000000000" pitchFamily="2" charset="-78"/>
              </a:rPr>
              <a:t>است </a:t>
            </a:r>
            <a:r>
              <a:rPr lang="fa-IR" sz="2800" b="1" dirty="0" smtClean="0">
                <a:cs typeface="B Mitra" panose="00000400000000000000" pitchFamily="2" charset="-78"/>
              </a:rPr>
              <a:t>و هر کس ممکن است برداشتی از آن داشته باشد. اگر </a:t>
            </a:r>
            <a:r>
              <a:rPr lang="fa-IR" sz="2800" b="1" dirty="0">
                <a:cs typeface="B Mitra" panose="00000400000000000000" pitchFamily="2" charset="-78"/>
              </a:rPr>
              <a:t>مراد ما از </a:t>
            </a:r>
            <a:r>
              <a:rPr lang="fa-IR" sz="2800" b="1" dirty="0" smtClean="0">
                <a:cs typeface="B Mitra" panose="00000400000000000000" pitchFamily="2" charset="-78"/>
              </a:rPr>
              <a:t>آن کاملا </a:t>
            </a:r>
            <a:r>
              <a:rPr lang="fa-IR" sz="2800" b="1" dirty="0">
                <a:cs typeface="B Mitra" panose="00000400000000000000" pitchFamily="2" charset="-78"/>
              </a:rPr>
              <a:t>روشن نباشد در مسیر شناخت دچار مشکل می­شویم. </a:t>
            </a:r>
            <a:endParaRPr lang="fa-IR" sz="2800" b="1" dirty="0" smtClean="0">
              <a:cs typeface="B Mitra" panose="00000400000000000000" pitchFamily="2" charset="-78"/>
            </a:endParaRPr>
          </a:p>
          <a:p>
            <a:pPr marL="514350" indent="-514350" algn="just" rtl="1">
              <a:buFont typeface="+mj-lt"/>
              <a:buAutoNum type="arabicParenR"/>
            </a:pPr>
            <a:r>
              <a:rPr lang="fa-IR" sz="2800" b="1" dirty="0">
                <a:cs typeface="B Mitra" panose="00000400000000000000" pitchFamily="2" charset="-78"/>
              </a:rPr>
              <a:t>در اصول فقه با شبهه مفهومیه شبهه مصداقیه (موضوعیه) آشنایی پیدا کرده </a:t>
            </a:r>
            <a:r>
              <a:rPr lang="fa-IR" sz="2800" b="1" dirty="0" smtClean="0">
                <a:cs typeface="B Mitra" panose="00000400000000000000" pitchFamily="2" charset="-78"/>
              </a:rPr>
              <a:t>ایم.</a:t>
            </a:r>
          </a:p>
          <a:p>
            <a:pPr marL="514350" indent="-514350" algn="just" rtl="1">
              <a:buFont typeface="+mj-lt"/>
              <a:buAutoNum type="arabicParenR"/>
            </a:pPr>
            <a:r>
              <a:rPr lang="fa-IR" sz="2800" b="1" dirty="0" smtClean="0">
                <a:cs typeface="B Mitra" panose="00000400000000000000" pitchFamily="2" charset="-78"/>
              </a:rPr>
              <a:t>وقتی سخن از موضوع احکام فقهی پیش می آید ما با یک کلمه مواجهیم. برای ورود به شناخت آن باید از خود بپرسیم: چه بعدی از موضوع مبهم است که نیاز به شناخت دارد؟</a:t>
            </a:r>
          </a:p>
          <a:p>
            <a:pPr marL="514350" indent="-514350" algn="just" rtl="1">
              <a:buFont typeface="+mj-lt"/>
              <a:buAutoNum type="arabicParenR"/>
            </a:pPr>
            <a:r>
              <a:rPr lang="fa-IR" sz="2800" b="1" dirty="0" smtClean="0">
                <a:cs typeface="B Mitra" panose="00000400000000000000" pitchFamily="2" charset="-78"/>
              </a:rPr>
              <a:t>ابهام موضوع ممکن است در هفت </a:t>
            </a:r>
            <a:r>
              <a:rPr lang="fa-IR" sz="2800" b="1" dirty="0">
                <a:cs typeface="B Mitra" panose="00000400000000000000" pitchFamily="2" charset="-78"/>
              </a:rPr>
              <a:t>چیز </a:t>
            </a:r>
            <a:r>
              <a:rPr lang="fa-IR" sz="2800" b="1" dirty="0" smtClean="0">
                <a:cs typeface="B Mitra" panose="00000400000000000000" pitchFamily="2" charset="-78"/>
              </a:rPr>
              <a:t>باشد ام ابهام </a:t>
            </a:r>
            <a:r>
              <a:rPr lang="fa-IR" sz="2800" b="1" dirty="0">
                <a:cs typeface="B Mitra" panose="00000400000000000000" pitchFamily="2" charset="-78"/>
              </a:rPr>
              <a:t>موضوعات برای همه افراد و در همه مراحل یکسان نیست</a:t>
            </a:r>
          </a:p>
          <a:p>
            <a:pPr marL="514350" indent="-514350" algn="just" rtl="1">
              <a:buFont typeface="+mj-lt"/>
              <a:buAutoNum type="arabicParenR"/>
            </a:pPr>
            <a:r>
              <a:rPr lang="fa-IR" sz="2800" b="1" dirty="0">
                <a:cs typeface="B Mitra" panose="00000400000000000000" pitchFamily="2" charset="-78"/>
              </a:rPr>
              <a:t>همه موضوعات احکام فقهی نیازمند طی همه این مراحل نیستند و ضرورت شناخت آنها تابع میزان ابهام در هر یک از مراحل است.</a:t>
            </a:r>
          </a:p>
          <a:p>
            <a:pPr marL="514350" indent="-514350" algn="just" rtl="1">
              <a:buFont typeface="+mj-lt"/>
              <a:buAutoNum type="arabicParenR"/>
            </a:pPr>
            <a:r>
              <a:rPr lang="fa-IR" sz="2800" b="1" dirty="0" smtClean="0">
                <a:cs typeface="B Mitra" panose="00000400000000000000" pitchFamily="2" charset="-78"/>
              </a:rPr>
              <a:t>باید </a:t>
            </a:r>
            <a:r>
              <a:rPr lang="fa-IR" sz="2800" b="1" dirty="0">
                <a:cs typeface="B Mitra" panose="00000400000000000000" pitchFamily="2" charset="-78"/>
              </a:rPr>
              <a:t>توجه داشت که این مراحل نسبت به یکدیگر ترتب </a:t>
            </a:r>
            <a:r>
              <a:rPr lang="fa-IR" sz="2800" b="1" dirty="0" smtClean="0">
                <a:cs typeface="B Mitra" panose="00000400000000000000" pitchFamily="2" charset="-78"/>
              </a:rPr>
              <a:t>دارند بنابر این شناخت مراحل پیشین پیشنیاز شناخت مراحل بعد است. </a:t>
            </a:r>
          </a:p>
          <a:p>
            <a:pPr marL="514350" indent="-514350" algn="just" rtl="1">
              <a:buFont typeface="+mj-lt"/>
              <a:buAutoNum type="arabicParenR"/>
            </a:pPr>
            <a:r>
              <a:rPr lang="fa-IR" sz="2800" b="1" dirty="0" smtClean="0">
                <a:cs typeface="B Mitra" panose="00000400000000000000" pitchFamily="2" charset="-78"/>
              </a:rPr>
              <a:t>مراحل موضوع شناسی را میتوان به دو بخش سطحی و عمیق تقسیم کرد</a:t>
            </a:r>
          </a:p>
          <a:p>
            <a:pPr marL="514350" indent="-514350" algn="just" rtl="1">
              <a:buFont typeface="+mj-lt"/>
              <a:buAutoNum type="arabicParenR"/>
            </a:pPr>
            <a:r>
              <a:rPr lang="fa-IR" sz="2800" b="1" dirty="0" smtClean="0">
                <a:cs typeface="B Mitra" panose="00000400000000000000" pitchFamily="2" charset="-78"/>
              </a:rPr>
              <a:t>سطحی (مقدماتی) شامل: عنوان، نوع، موقعیت موضوع و عمیق (تکمیلی) شامل: مفهوم، عناصر، گونه ها و مصداق آن می شود.</a:t>
            </a:r>
            <a:endParaRPr lang="fa-IR" sz="2800" b="1" dirty="0">
              <a:cs typeface="B Mitra" panose="00000400000000000000" pitchFamily="2" charset="-78"/>
            </a:endParaRPr>
          </a:p>
          <a:p>
            <a:pPr algn="just" rtl="1">
              <a:buFont typeface="Wingdings" panose="05000000000000000000" pitchFamily="2" charset="2"/>
              <a:buChar char="v"/>
            </a:pPr>
            <a:endParaRPr lang="en-US" sz="2800"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67658" y="6283748"/>
            <a:ext cx="1903085" cy="369332"/>
          </a:xfrm>
          <a:prstGeom prst="rect">
            <a:avLst/>
          </a:prstGeom>
        </p:spPr>
        <p:txBody>
          <a:bodyPr wrap="none">
            <a:spAutoFit/>
          </a:bodyPr>
          <a:lstStyle/>
          <a:p>
            <a:r>
              <a:rPr lang="fa-IR" dirty="0" smtClean="0"/>
              <a:t>مراحل موضوع شناسی</a:t>
            </a:r>
            <a:endParaRPr lang="fa-IR" dirty="0"/>
          </a:p>
        </p:txBody>
      </p:sp>
    </p:spTree>
    <p:extLst>
      <p:ext uri="{BB962C8B-B14F-4D97-AF65-F5344CB8AC3E}">
        <p14:creationId xmlns:p14="http://schemas.microsoft.com/office/powerpoint/2010/main" val="1247102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p:cTn id="5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p:cTn id="5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3327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42</a:t>
            </a:r>
            <a:endParaRPr lang="en-US" dirty="0"/>
          </a:p>
        </p:txBody>
      </p:sp>
      <p:sp>
        <p:nvSpPr>
          <p:cNvPr id="12" name="Oval 11"/>
          <p:cNvSpPr/>
          <p:nvPr/>
        </p:nvSpPr>
        <p:spPr>
          <a:xfrm>
            <a:off x="4605270" y="3429000"/>
            <a:ext cx="1630680" cy="1617027"/>
          </a:xfrm>
          <a:prstGeom prst="ellipse">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solidFill>
                  <a:srgbClr val="FFFF00"/>
                </a:solidFill>
                <a:effectLst/>
                <a:ea typeface="Calibri" panose="020F0502020204030204" pitchFamily="34" charset="0"/>
                <a:cs typeface="B Titr" panose="00000700000000000000" pitchFamily="2" charset="-78"/>
              </a:rPr>
              <a:t>شناخت موضوع</a:t>
            </a:r>
            <a:endParaRPr lang="en-US" sz="2000" dirty="0">
              <a:solidFill>
                <a:srgbClr val="FFFF00"/>
              </a:solidFill>
              <a:effectLst/>
              <a:ea typeface="Calibri" panose="020F0502020204030204" pitchFamily="34" charset="0"/>
              <a:cs typeface="Arial" panose="020B0604020202020204" pitchFamily="34" charset="0"/>
            </a:endParaRPr>
          </a:p>
        </p:txBody>
      </p:sp>
      <p:sp>
        <p:nvSpPr>
          <p:cNvPr id="14" name="Rectangle 13"/>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graphicFrame>
        <p:nvGraphicFramePr>
          <p:cNvPr id="9" name="Diagram 8"/>
          <p:cNvGraphicFramePr/>
          <p:nvPr>
            <p:extLst>
              <p:ext uri="{D42A27DB-BD31-4B8C-83A1-F6EECF244321}">
                <p14:modId xmlns:p14="http://schemas.microsoft.com/office/powerpoint/2010/main" val="2554941787"/>
              </p:ext>
            </p:extLst>
          </p:nvPr>
        </p:nvGraphicFramePr>
        <p:xfrm>
          <a:off x="2107042" y="1961676"/>
          <a:ext cx="6663547" cy="432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66"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67658" y="6283748"/>
            <a:ext cx="2242922" cy="369332"/>
          </a:xfrm>
          <a:prstGeom prst="rect">
            <a:avLst/>
          </a:prstGeom>
        </p:spPr>
        <p:txBody>
          <a:bodyPr wrap="none">
            <a:spAutoFit/>
          </a:bodyPr>
          <a:lstStyle/>
          <a:p>
            <a:r>
              <a:rPr lang="fa-IR" dirty="0" smtClean="0"/>
              <a:t>فرایند کامل موضوع شناسی</a:t>
            </a:r>
            <a:endParaRPr lang="fa-IR" dirty="0"/>
          </a:p>
        </p:txBody>
      </p:sp>
      <p:sp>
        <p:nvSpPr>
          <p:cNvPr id="16" name="Title 3"/>
          <p:cNvSpPr txBox="1">
            <a:spLocks/>
          </p:cNvSpPr>
          <p:nvPr/>
        </p:nvSpPr>
        <p:spPr>
          <a:xfrm>
            <a:off x="2819400" y="697196"/>
            <a:ext cx="5867400" cy="120780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000" b="1" dirty="0" smtClean="0">
                <a:ln w="22225">
                  <a:solidFill>
                    <a:schemeClr val="accent2"/>
                  </a:solidFill>
                  <a:prstDash val="solid"/>
                </a:ln>
                <a:solidFill>
                  <a:srgbClr val="FFFF00"/>
                </a:solidFill>
                <a:cs typeface="B Titr" panose="00000700000000000000" pitchFamily="2" charset="-78"/>
              </a:rPr>
              <a:t>فرایند کامل شناخت موضوع</a:t>
            </a:r>
            <a:br>
              <a:rPr lang="fa-IR" sz="4000" b="1" dirty="0" smtClean="0">
                <a:ln w="22225">
                  <a:solidFill>
                    <a:schemeClr val="accent2"/>
                  </a:solidFill>
                  <a:prstDash val="solid"/>
                </a:ln>
                <a:solidFill>
                  <a:srgbClr val="FFFF00"/>
                </a:solidFill>
                <a:cs typeface="B Titr" panose="00000700000000000000" pitchFamily="2" charset="-78"/>
              </a:rPr>
            </a:br>
            <a:r>
              <a:rPr lang="fa-IR" sz="2400" b="1" dirty="0" smtClean="0">
                <a:ln w="22225">
                  <a:solidFill>
                    <a:schemeClr val="accent2"/>
                  </a:solidFill>
                  <a:prstDash val="solid"/>
                </a:ln>
                <a:solidFill>
                  <a:schemeClr val="bg2"/>
                </a:solidFill>
                <a:cs typeface="B Jadid" panose="00000700000000000000" pitchFamily="2" charset="-78"/>
              </a:rPr>
              <a:t>چه چیزی از موضوع مبهم است؟</a:t>
            </a:r>
            <a:r>
              <a:rPr lang="en-US" sz="4000" b="1" dirty="0" smtClean="0">
                <a:ln w="22225">
                  <a:solidFill>
                    <a:schemeClr val="accent2"/>
                  </a:solidFill>
                  <a:prstDash val="solid"/>
                </a:ln>
                <a:solidFill>
                  <a:schemeClr val="bg2"/>
                </a:solidFill>
                <a:cs typeface="B Jadid" panose="00000700000000000000" pitchFamily="2" charset="-78"/>
              </a:rPr>
              <a:t/>
            </a:r>
            <a:br>
              <a:rPr lang="en-US" sz="4000" b="1" dirty="0" smtClean="0">
                <a:ln w="22225">
                  <a:solidFill>
                    <a:schemeClr val="accent2"/>
                  </a:solidFill>
                  <a:prstDash val="solid"/>
                </a:ln>
                <a:solidFill>
                  <a:schemeClr val="bg2"/>
                </a:solidFill>
                <a:cs typeface="B Jadid" panose="00000700000000000000" pitchFamily="2" charset="-78"/>
              </a:rPr>
            </a:br>
            <a:endParaRPr lang="en-US" sz="4000" dirty="0"/>
          </a:p>
        </p:txBody>
      </p:sp>
      <p:sp>
        <p:nvSpPr>
          <p:cNvPr id="3" name="Striped Right Arrow 2"/>
          <p:cNvSpPr/>
          <p:nvPr/>
        </p:nvSpPr>
        <p:spPr>
          <a:xfrm rot="5249211">
            <a:off x="5230109" y="3039575"/>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7" name="Striped Right Arrow 16"/>
          <p:cNvSpPr/>
          <p:nvPr/>
        </p:nvSpPr>
        <p:spPr>
          <a:xfrm rot="8282571">
            <a:off x="6033216" y="3432220"/>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8" name="Striped Right Arrow 17"/>
          <p:cNvSpPr/>
          <p:nvPr/>
        </p:nvSpPr>
        <p:spPr>
          <a:xfrm rot="11652965">
            <a:off x="6222021" y="4292423"/>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9" name="Striped Right Arrow 18"/>
          <p:cNvSpPr/>
          <p:nvPr/>
        </p:nvSpPr>
        <p:spPr>
          <a:xfrm rot="2489152">
            <a:off x="4460285" y="3427911"/>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0" name="Striped Right Arrow 19"/>
          <p:cNvSpPr/>
          <p:nvPr/>
        </p:nvSpPr>
        <p:spPr>
          <a:xfrm rot="14584995">
            <a:off x="5646113" y="4984574"/>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1" name="Striped Right Arrow 20"/>
          <p:cNvSpPr/>
          <p:nvPr/>
        </p:nvSpPr>
        <p:spPr>
          <a:xfrm rot="18026119">
            <a:off x="4764605" y="4953000"/>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2" name="Striped Right Arrow 21"/>
          <p:cNvSpPr/>
          <p:nvPr/>
        </p:nvSpPr>
        <p:spPr>
          <a:xfrm rot="20720798">
            <a:off x="4224270" y="4237513"/>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643333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9" grpId="0">
        <p:bldAsOne/>
      </p:bldGraphic>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65" y="5429532"/>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fontScale="90000"/>
          </a:bodyPr>
          <a:lstStyle/>
          <a:p>
            <a:pPr lvl="0"/>
            <a:r>
              <a:rPr lang="fa-IR" b="1" u="sng" dirty="0" smtClean="0">
                <a:ln w="22225">
                  <a:solidFill>
                    <a:schemeClr val="accent2"/>
                  </a:solidFill>
                  <a:prstDash val="solid"/>
                </a:ln>
                <a:solidFill>
                  <a:schemeClr val="accent2">
                    <a:lumMod val="40000"/>
                    <a:lumOff val="60000"/>
                  </a:schemeClr>
                </a:solidFill>
                <a:cs typeface="B Mitra" panose="00000400000000000000" pitchFamily="2" charset="-78"/>
              </a:rPr>
              <a:t>1- شناخت عنوان موضوع</a:t>
            </a:r>
            <a:endParaRPr lang="en-US" b="1" dirty="0">
              <a:ln w="22225">
                <a:solidFill>
                  <a:schemeClr val="accent2"/>
                </a:solidFill>
                <a:prstDash val="solid"/>
              </a:ln>
              <a:solidFill>
                <a:schemeClr val="accent2">
                  <a:lumMod val="40000"/>
                  <a:lumOff val="60000"/>
                </a:schemeClr>
              </a:solidFill>
              <a:cs typeface="B Mitra" panose="00000400000000000000" pitchFamily="2" charset="-78"/>
            </a:endParaRPr>
          </a:p>
        </p:txBody>
      </p:sp>
      <p:sp>
        <p:nvSpPr>
          <p:cNvPr id="5" name="Content Placeholder 4"/>
          <p:cNvSpPr>
            <a:spLocks noGrp="1"/>
          </p:cNvSpPr>
          <p:nvPr>
            <p:ph idx="1"/>
          </p:nvPr>
        </p:nvSpPr>
        <p:spPr>
          <a:xfrm>
            <a:off x="1669951" y="1752600"/>
            <a:ext cx="7016849" cy="4900479"/>
          </a:xfrm>
        </p:spPr>
        <p:txBody>
          <a:bodyPr>
            <a:normAutofit fontScale="62500" lnSpcReduction="20000"/>
          </a:bodyPr>
          <a:lstStyle/>
          <a:p>
            <a:pPr algn="just" rtl="1">
              <a:lnSpc>
                <a:spcPct val="120000"/>
              </a:lnSpc>
              <a:buFont typeface="Wingdings" panose="05000000000000000000" pitchFamily="2" charset="2"/>
              <a:buChar char="v"/>
            </a:pPr>
            <a:r>
              <a:rPr lang="fa-IR" sz="2900" b="1" dirty="0" smtClean="0">
                <a:cs typeface="B Mitra" panose="00000400000000000000" pitchFamily="2" charset="-78"/>
              </a:rPr>
              <a:t>تشخیص عنوان از مقدمات موضوع شناسی است. در گام اول هدف این است که عنوانی که حکم شرعی به آن تعلق گرفته معلوم شود.</a:t>
            </a:r>
          </a:p>
          <a:p>
            <a:pPr algn="just" rtl="1">
              <a:lnSpc>
                <a:spcPct val="120000"/>
              </a:lnSpc>
              <a:buFont typeface="Wingdings" panose="05000000000000000000" pitchFamily="2" charset="2"/>
              <a:buChar char="v"/>
            </a:pPr>
            <a:r>
              <a:rPr lang="fa-IR" sz="2900" b="1" dirty="0">
                <a:cs typeface="B Mitra" panose="00000400000000000000" pitchFamily="2" charset="-78"/>
              </a:rPr>
              <a:t>مانند این که نمی دانیم «غنای لغوی» موضوع حکم حرمت است یا حرمت روی عنوان دیگری از قبیل: اضلال، لهوالحدیث، صد عن ذکر الله و ... رفته است. و یا نجاست به مطلق خون تعلق گرفته یا خون جهنده خارجی</a:t>
            </a:r>
            <a:r>
              <a:rPr lang="fa-IR" sz="2900" b="1" dirty="0" smtClean="0">
                <a:cs typeface="B Mitra" panose="00000400000000000000" pitchFamily="2" charset="-78"/>
              </a:rPr>
              <a:t>.</a:t>
            </a:r>
          </a:p>
          <a:p>
            <a:pPr algn="just" rtl="1">
              <a:lnSpc>
                <a:spcPct val="120000"/>
              </a:lnSpc>
              <a:buFont typeface="Wingdings" panose="05000000000000000000" pitchFamily="2" charset="2"/>
              <a:buChar char="v"/>
            </a:pPr>
            <a:r>
              <a:rPr lang="fa-IR" sz="2900" b="1" dirty="0" smtClean="0">
                <a:cs typeface="B Mitra" panose="00000400000000000000" pitchFamily="2" charset="-78"/>
              </a:rPr>
              <a:t>برای تشخیص عنوان موضوع باید واژههای منصوص بررسی شود و پرداختن به واژه های دیگر ارزش موضوع شناسی ندارند.</a:t>
            </a:r>
          </a:p>
          <a:p>
            <a:pPr algn="just" rtl="1">
              <a:lnSpc>
                <a:spcPct val="120000"/>
              </a:lnSpc>
              <a:buFont typeface="Wingdings" panose="05000000000000000000" pitchFamily="2" charset="2"/>
              <a:buChar char="v"/>
            </a:pPr>
            <a:r>
              <a:rPr lang="fa-IR" sz="2900" b="1" dirty="0" smtClean="0">
                <a:cs typeface="B Mitra" panose="00000400000000000000" pitchFamily="2" charset="-78"/>
              </a:rPr>
              <a:t>واژه های جدید مستقیما عنوان برای حکم شرعی نیستند بلکه به عنوان مصادیق عناوین منصوص باید مورد توجه قرار گیرند. مانند: مکمل های دارویی، وسایل آرایشی و یا ژلاتین و...</a:t>
            </a:r>
          </a:p>
          <a:p>
            <a:pPr algn="just" rtl="1">
              <a:lnSpc>
                <a:spcPct val="120000"/>
              </a:lnSpc>
              <a:buFont typeface="Wingdings" panose="05000000000000000000" pitchFamily="2" charset="2"/>
              <a:buChar char="v"/>
            </a:pPr>
            <a:r>
              <a:rPr lang="fa-IR" sz="2900" b="1" dirty="0" smtClean="0">
                <a:cs typeface="B Mitra" panose="00000400000000000000" pitchFamily="2" charset="-78"/>
              </a:rPr>
              <a:t>تشخیص عنوان موضوع، کار فقیه و امری اجتهادی است که گاه به آسانی ممکن است و گاه خود پژوهشی مستقل می طلبد.</a:t>
            </a:r>
          </a:p>
          <a:p>
            <a:pPr algn="just" rtl="1">
              <a:lnSpc>
                <a:spcPct val="120000"/>
              </a:lnSpc>
              <a:buFont typeface="Wingdings" panose="05000000000000000000" pitchFamily="2" charset="2"/>
              <a:buChar char="v"/>
            </a:pPr>
            <a:r>
              <a:rPr lang="fa-IR" sz="2900" b="1" dirty="0" smtClean="0">
                <a:cs typeface="B Mitra" panose="00000400000000000000" pitchFamily="2" charset="-78"/>
              </a:rPr>
              <a:t>شناخت عنوان موضوع با احاطه به منابع دینی و بررسی دقیق نصوص ممکن است گاه فقیه با الغاء خصوصیت و تنقیح مناط به عناوینی جدید می رسد که آن را به عنوان موضوع موضوع حکم معرفی می کند.   </a:t>
            </a:r>
          </a:p>
          <a:p>
            <a:pPr algn="just" rtl="1"/>
            <a:endParaRPr lang="fa-IR" sz="3400" b="1" dirty="0" smtClean="0">
              <a:cs typeface="B Mitra" panose="00000400000000000000" pitchFamily="2" charset="-78"/>
            </a:endParaRPr>
          </a:p>
          <a:p>
            <a:pPr algn="just" rtl="1"/>
            <a:endParaRPr lang="en-US" b="1" dirty="0">
              <a:cs typeface="B Mitra" panose="00000400000000000000" pitchFamily="2" charset="-78"/>
            </a:endParaRP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67658" y="6283748"/>
            <a:ext cx="1888659" cy="369332"/>
          </a:xfrm>
          <a:prstGeom prst="rect">
            <a:avLst/>
          </a:prstGeom>
        </p:spPr>
        <p:txBody>
          <a:bodyPr wrap="none">
            <a:spAutoFit/>
          </a:bodyPr>
          <a:lstStyle/>
          <a:p>
            <a:r>
              <a:rPr lang="fa-IR" dirty="0" smtClean="0"/>
              <a:t>شناخت عنوان موضوع</a:t>
            </a:r>
            <a:endParaRPr lang="fa-IR" dirty="0"/>
          </a:p>
        </p:txBody>
      </p:sp>
    </p:spTree>
    <p:extLst>
      <p:ext uri="{BB962C8B-B14F-4D97-AF65-F5344CB8AC3E}">
        <p14:creationId xmlns:p14="http://schemas.microsoft.com/office/powerpoint/2010/main" val="1344754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58"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fontScale="90000"/>
          </a:bodyPr>
          <a:lstStyle/>
          <a:p>
            <a:pPr lvl="0"/>
            <a:r>
              <a:rPr lang="fa-IR" b="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2- شناخت </a:t>
            </a:r>
            <a:r>
              <a:rPr lang="fa-IR"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نوع </a:t>
            </a:r>
            <a:r>
              <a:rPr lang="fa-IR" b="1" u="sng"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موضوع</a:t>
            </a:r>
            <a:endParaRPr lang="en-US" dirty="0"/>
          </a:p>
        </p:txBody>
      </p:sp>
      <p:sp>
        <p:nvSpPr>
          <p:cNvPr id="5" name="Content Placeholder 4"/>
          <p:cNvSpPr>
            <a:spLocks noGrp="1"/>
          </p:cNvSpPr>
          <p:nvPr>
            <p:ph idx="1"/>
          </p:nvPr>
        </p:nvSpPr>
        <p:spPr>
          <a:xfrm>
            <a:off x="1918345" y="2038634"/>
            <a:ext cx="6697196" cy="4090659"/>
          </a:xfrm>
        </p:spPr>
        <p:txBody>
          <a:bodyPr>
            <a:noAutofit/>
          </a:bodyPr>
          <a:lstStyle/>
          <a:p>
            <a:pPr algn="just" rtl="1">
              <a:spcBef>
                <a:spcPts val="0"/>
              </a:spcBef>
              <a:buFont typeface="Wingdings" panose="05000000000000000000" pitchFamily="2" charset="2"/>
              <a:buChar char="q"/>
            </a:pPr>
            <a:r>
              <a:rPr lang="fa-IR" sz="2000" b="1" dirty="0" smtClean="0">
                <a:cs typeface="B Mitra" panose="00000400000000000000" pitchFamily="2" charset="-78"/>
              </a:rPr>
              <a:t>تشخیص نوع موضوع دومین گام مقدماتی است بنابر این نوع موضوع باید دست کم از چهار جهت روشن شود:</a:t>
            </a:r>
          </a:p>
          <a:p>
            <a:pPr marL="514350" indent="-514350" algn="just" rtl="1">
              <a:spcBef>
                <a:spcPts val="0"/>
              </a:spcBef>
              <a:buFont typeface="+mj-lt"/>
              <a:buAutoNum type="arabicParenR"/>
            </a:pPr>
            <a:r>
              <a:rPr lang="fa-IR" sz="1800" b="1" dirty="0" smtClean="0">
                <a:cs typeface="B Mitra" panose="00000400000000000000" pitchFamily="2" charset="-78"/>
              </a:rPr>
              <a:t>میزان تصرف شارع</a:t>
            </a:r>
          </a:p>
          <a:p>
            <a:pPr marL="514350" indent="-514350" algn="just" rtl="1">
              <a:spcBef>
                <a:spcPts val="0"/>
              </a:spcBef>
              <a:buFont typeface="+mj-lt"/>
              <a:buAutoNum type="arabicParenR"/>
            </a:pPr>
            <a:r>
              <a:rPr lang="fa-IR" sz="1800" b="1" dirty="0" smtClean="0">
                <a:cs typeface="B Mitra" panose="00000400000000000000" pitchFamily="2" charset="-78"/>
              </a:rPr>
              <a:t>منصوص بودن یا نبودن</a:t>
            </a:r>
          </a:p>
          <a:p>
            <a:pPr marL="514350" indent="-514350" algn="just" rtl="1">
              <a:spcBef>
                <a:spcPts val="0"/>
              </a:spcBef>
              <a:buFont typeface="+mj-lt"/>
              <a:buAutoNum type="arabicParenR"/>
            </a:pPr>
            <a:r>
              <a:rPr lang="fa-IR" sz="1800" b="1" dirty="0" smtClean="0">
                <a:cs typeface="B Mitra" panose="00000400000000000000" pitchFamily="2" charset="-78"/>
              </a:rPr>
              <a:t>ارتباط با سایر علوم</a:t>
            </a:r>
          </a:p>
          <a:p>
            <a:pPr marL="514350" indent="-514350" algn="just" rtl="1">
              <a:spcBef>
                <a:spcPts val="0"/>
              </a:spcBef>
              <a:buFont typeface="+mj-lt"/>
              <a:buAutoNum type="arabicParenR"/>
            </a:pPr>
            <a:r>
              <a:rPr lang="fa-IR" sz="1800" b="1" dirty="0" smtClean="0">
                <a:cs typeface="B Mitra" panose="00000400000000000000" pitchFamily="2" charset="-78"/>
              </a:rPr>
              <a:t>جنس و ماهیت</a:t>
            </a:r>
          </a:p>
          <a:p>
            <a:pPr algn="just" rtl="1">
              <a:spcBef>
                <a:spcPts val="0"/>
              </a:spcBef>
              <a:buFont typeface="Wingdings" panose="05000000000000000000" pitchFamily="2" charset="2"/>
              <a:buChar char="q"/>
            </a:pPr>
            <a:r>
              <a:rPr lang="fa-IR" sz="2000" b="1" dirty="0" smtClean="0">
                <a:cs typeface="B Mitra" panose="00000400000000000000" pitchFamily="2" charset="-78"/>
              </a:rPr>
              <a:t>روشن نبودن موضوع از این جهات سبب ابهام در روش، منابع و متصدیان شناخت موضوع می شود.</a:t>
            </a:r>
          </a:p>
          <a:p>
            <a:pPr algn="just" rtl="1">
              <a:spcBef>
                <a:spcPts val="0"/>
              </a:spcBef>
              <a:buFont typeface="Wingdings" panose="05000000000000000000" pitchFamily="2" charset="2"/>
              <a:buChar char="q"/>
            </a:pPr>
            <a:r>
              <a:rPr lang="fa-IR" sz="2000" b="1" dirty="0" smtClean="0">
                <a:cs typeface="B Mitra" panose="00000400000000000000" pitchFamily="2" charset="-78"/>
              </a:rPr>
              <a:t>روشن شدن نوع موضوع از نظر میزان تصرف شارع (عقلی، عرفی، شرعی) بسیار مهم است.</a:t>
            </a:r>
          </a:p>
          <a:p>
            <a:pPr algn="just" rtl="1">
              <a:spcBef>
                <a:spcPts val="0"/>
              </a:spcBef>
              <a:buFont typeface="Wingdings" panose="05000000000000000000" pitchFamily="2" charset="2"/>
              <a:buChar char="q"/>
            </a:pPr>
            <a:r>
              <a:rPr lang="fa-IR" sz="2000" b="1" dirty="0" smtClean="0">
                <a:cs typeface="B Mitra" panose="00000400000000000000" pitchFamily="2" charset="-78"/>
              </a:rPr>
              <a:t>تشخیص برخی از موضوعات از نظر شرعی و عرفی بودن چندان آسان نیست. در موارد مشکوک، باید ابتدا با بررسی نصوص نسبت به شرعی نبودن آن مطمئن شویم.</a:t>
            </a:r>
            <a:endParaRPr lang="en-US" sz="2000" b="1" dirty="0">
              <a:solidFill>
                <a:srgbClr val="C00000"/>
              </a:solidFill>
              <a:latin typeface="Noor_Lotus" panose="02000400000000000000" pitchFamily="2" charset="-78"/>
              <a:ea typeface="Times New Roman" panose="02020603050405020304" pitchFamily="18" charset="0"/>
              <a:cs typeface="B Mitra" panose="00000400000000000000" pitchFamily="2" charset="-78"/>
            </a:endParaRP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67658" y="6283748"/>
            <a:ext cx="1721946" cy="369332"/>
          </a:xfrm>
          <a:prstGeom prst="rect">
            <a:avLst/>
          </a:prstGeom>
        </p:spPr>
        <p:txBody>
          <a:bodyPr wrap="none">
            <a:spAutoFit/>
          </a:bodyPr>
          <a:lstStyle/>
          <a:p>
            <a:r>
              <a:rPr lang="fa-IR" dirty="0" smtClean="0"/>
              <a:t>شناخت نوع موضوع</a:t>
            </a:r>
            <a:endParaRPr lang="fa-IR" dirty="0"/>
          </a:p>
        </p:txBody>
      </p:sp>
    </p:spTree>
    <p:extLst>
      <p:ext uri="{BB962C8B-B14F-4D97-AF65-F5344CB8AC3E}">
        <p14:creationId xmlns:p14="http://schemas.microsoft.com/office/powerpoint/2010/main" val="48914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p:cTn id="5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p:cTn id="5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58" y="54102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fontScale="90000"/>
          </a:bodyPr>
          <a:lstStyle/>
          <a:p>
            <a:pPr lvl="0"/>
            <a:r>
              <a:rPr lang="fa-IR" b="1" u="sng" dirty="0" smtClean="0">
                <a:ln w="22225">
                  <a:solidFill>
                    <a:schemeClr val="accent2"/>
                  </a:solidFill>
                  <a:prstDash val="solid"/>
                </a:ln>
                <a:solidFill>
                  <a:srgbClr val="FFFF00"/>
                </a:solidFill>
              </a:rPr>
              <a:t>3- شناخت موقعیت موضوع</a:t>
            </a:r>
            <a:endParaRPr lang="en-US" b="1" dirty="0">
              <a:ln w="22225">
                <a:solidFill>
                  <a:schemeClr val="accent2"/>
                </a:solidFill>
                <a:prstDash val="solid"/>
              </a:ln>
              <a:solidFill>
                <a:srgbClr val="FFFF00"/>
              </a:solidFill>
            </a:endParaRPr>
          </a:p>
        </p:txBody>
      </p:sp>
      <p:sp>
        <p:nvSpPr>
          <p:cNvPr id="3" name="Content Placeholder 2"/>
          <p:cNvSpPr>
            <a:spLocks noGrp="1"/>
          </p:cNvSpPr>
          <p:nvPr>
            <p:ph idx="1"/>
          </p:nvPr>
        </p:nvSpPr>
        <p:spPr>
          <a:xfrm>
            <a:off x="1538944" y="1932792"/>
            <a:ext cx="7147856" cy="4525963"/>
          </a:xfrm>
        </p:spPr>
        <p:txBody>
          <a:bodyPr>
            <a:normAutofit fontScale="70000" lnSpcReduction="20000"/>
          </a:bodyPr>
          <a:lstStyle/>
          <a:p>
            <a:pPr algn="just" rtl="1">
              <a:buFont typeface="Wingdings" panose="05000000000000000000" pitchFamily="2" charset="2"/>
              <a:buChar char="Ø"/>
            </a:pPr>
            <a:r>
              <a:rPr lang="fa-IR" b="1" dirty="0">
                <a:cs typeface="B Mitra" panose="00000400000000000000" pitchFamily="2" charset="-78"/>
              </a:rPr>
              <a:t> </a:t>
            </a:r>
            <a:r>
              <a:rPr lang="fa-IR" b="1" dirty="0" smtClean="0">
                <a:cs typeface="B Mitra" panose="00000400000000000000" pitchFamily="2" charset="-78"/>
              </a:rPr>
              <a:t>سومین </a:t>
            </a:r>
            <a:r>
              <a:rPr lang="fa-IR" b="1" dirty="0">
                <a:cs typeface="B Mitra" panose="00000400000000000000" pitchFamily="2" charset="-78"/>
              </a:rPr>
              <a:t>گام </a:t>
            </a:r>
            <a:r>
              <a:rPr lang="fa-IR" b="1" dirty="0" smtClean="0">
                <a:cs typeface="B Mitra" panose="00000400000000000000" pitchFamily="2" charset="-78"/>
              </a:rPr>
              <a:t>مقدماتی، شناخت موقعیت موضوع از نظر فقهی و علمی است.</a:t>
            </a:r>
          </a:p>
          <a:p>
            <a:pPr algn="just" rtl="1">
              <a:buFont typeface="Wingdings" panose="05000000000000000000" pitchFamily="2" charset="2"/>
              <a:buChar char="Ø"/>
            </a:pPr>
            <a:r>
              <a:rPr lang="fa-IR" b="1" dirty="0" smtClean="0">
                <a:cs typeface="B Mitra" panose="00000400000000000000" pitchFamily="2" charset="-78"/>
              </a:rPr>
              <a:t> از لحاظ فقهی باید مشخص شود موضوع مورد نظر چه جایگاه و جنبه های فقهی دارد. رصد موضوع در کتب و ابواب فقهی و کاربردهای آن می تواند تا حدودی موقعیت آن را روشن کند.</a:t>
            </a:r>
          </a:p>
          <a:p>
            <a:pPr algn="just" rtl="1">
              <a:buFont typeface="Wingdings" panose="05000000000000000000" pitchFamily="2" charset="2"/>
              <a:buChar char="Ø"/>
            </a:pPr>
            <a:r>
              <a:rPr lang="fa-IR" b="1" dirty="0">
                <a:cs typeface="B Mitra" panose="00000400000000000000" pitchFamily="2" charset="-78"/>
              </a:rPr>
              <a:t>برای آن </a:t>
            </a:r>
            <a:r>
              <a:rPr lang="fa-IR" b="1" dirty="0" smtClean="0">
                <a:cs typeface="B Mitra" panose="00000400000000000000" pitchFamily="2" charset="-78"/>
              </a:rPr>
              <a:t>که جنبه ها و جایگاه فقهی موضوعات مستحدثه روشن شود ابتدا باید ابعاد علمی و مشخصات و جایگاه آن در </a:t>
            </a:r>
            <a:r>
              <a:rPr lang="fa-IR" b="1" dirty="0">
                <a:cs typeface="B Mitra" panose="00000400000000000000" pitchFamily="2" charset="-78"/>
              </a:rPr>
              <a:t>زندگی فردی و </a:t>
            </a:r>
            <a:r>
              <a:rPr lang="fa-IR" b="1" dirty="0" smtClean="0">
                <a:cs typeface="B Mitra" panose="00000400000000000000" pitchFamily="2" charset="-78"/>
              </a:rPr>
              <a:t>اجتماعی روشن شود.</a:t>
            </a:r>
          </a:p>
          <a:p>
            <a:pPr algn="just" rtl="1">
              <a:buFont typeface="Wingdings" panose="05000000000000000000" pitchFamily="2" charset="2"/>
              <a:buChar char="Ø"/>
            </a:pPr>
            <a:r>
              <a:rPr lang="fa-IR" b="1" dirty="0" smtClean="0">
                <a:cs typeface="B Mitra" panose="00000400000000000000" pitchFamily="2" charset="-78"/>
              </a:rPr>
              <a:t>در اطلاعاتی که نسبت به موضوعات مستحدثه می آوریم باید بر مواردی تأکید کنیم که در تبیین ابعاد فقهی و موضوع شناسی مؤثر است.</a:t>
            </a:r>
          </a:p>
          <a:p>
            <a:pPr algn="just" rtl="1">
              <a:buFont typeface="Wingdings" panose="05000000000000000000" pitchFamily="2" charset="2"/>
              <a:buChar char="Ø"/>
            </a:pPr>
            <a:r>
              <a:rPr lang="fa-IR" b="1" dirty="0" smtClean="0">
                <a:cs typeface="B Mitra" panose="00000400000000000000" pitchFamily="2" charset="-78"/>
              </a:rPr>
              <a:t>موضوعات مستحدثه عموما به صورت مستقیم معروض حکم شرعی نیستند و باید به عنوان مصداقی از موضوعات شرعی بررسی شوند. </a:t>
            </a:r>
          </a:p>
          <a:p>
            <a:pPr algn="just" rtl="1">
              <a:buFont typeface="Wingdings" panose="05000000000000000000" pitchFamily="2" charset="2"/>
              <a:buChar char="Ø"/>
            </a:pPr>
            <a:r>
              <a:rPr lang="fa-IR" b="1" dirty="0" smtClean="0">
                <a:cs typeface="B Mitra" panose="00000400000000000000" pitchFamily="2" charset="-78"/>
              </a:rPr>
              <a:t>برای شناخت موقعیت علمی موضوعات مستحدثه که بیشتر جمع آوری اطلاعات متقن و تخصصی است چندان به دانش فقه نیازی نیست. </a:t>
            </a:r>
          </a:p>
          <a:p>
            <a:pPr algn="just" rtl="1"/>
            <a:endParaRPr lang="fa-IR"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67658" y="6283748"/>
            <a:ext cx="2007281" cy="369332"/>
          </a:xfrm>
          <a:prstGeom prst="rect">
            <a:avLst/>
          </a:prstGeom>
        </p:spPr>
        <p:txBody>
          <a:bodyPr wrap="none">
            <a:spAutoFit/>
          </a:bodyPr>
          <a:lstStyle/>
          <a:p>
            <a:r>
              <a:rPr lang="fa-IR" dirty="0" smtClean="0"/>
              <a:t>شناخت موقعیت موضوع</a:t>
            </a:r>
            <a:endParaRPr lang="fa-IR" dirty="0"/>
          </a:p>
        </p:txBody>
      </p:sp>
    </p:spTree>
    <p:extLst>
      <p:ext uri="{BB962C8B-B14F-4D97-AF65-F5344CB8AC3E}">
        <p14:creationId xmlns:p14="http://schemas.microsoft.com/office/powerpoint/2010/main" val="1813482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341"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95600" y="685800"/>
            <a:ext cx="5791200" cy="731838"/>
          </a:xfrm>
        </p:spPr>
        <p:txBody>
          <a:bodyPr>
            <a:normAutofit fontScale="90000"/>
          </a:bodyPr>
          <a:lstStyle/>
          <a:p>
            <a:pPr lvl="0"/>
            <a:r>
              <a:rPr lang="fa-IR" b="1" u="sng" dirty="0" smtClean="0">
                <a:ln w="22225">
                  <a:solidFill>
                    <a:schemeClr val="accent2"/>
                  </a:solidFill>
                  <a:prstDash val="solid"/>
                </a:ln>
                <a:solidFill>
                  <a:schemeClr val="accent5">
                    <a:lumMod val="60000"/>
                    <a:lumOff val="40000"/>
                  </a:schemeClr>
                </a:solidFill>
              </a:rPr>
              <a:t>4- شناخت </a:t>
            </a:r>
            <a:r>
              <a:rPr lang="fa-IR" b="1" u="sng" dirty="0">
                <a:ln w="22225">
                  <a:solidFill>
                    <a:schemeClr val="accent2"/>
                  </a:solidFill>
                  <a:prstDash val="solid"/>
                </a:ln>
                <a:solidFill>
                  <a:schemeClr val="accent5">
                    <a:lumMod val="60000"/>
                    <a:lumOff val="40000"/>
                  </a:schemeClr>
                </a:solidFill>
              </a:rPr>
              <a:t>مفهوم </a:t>
            </a:r>
            <a:r>
              <a:rPr lang="fa-IR" b="1" u="sng" dirty="0" smtClean="0">
                <a:ln w="22225">
                  <a:solidFill>
                    <a:schemeClr val="accent2"/>
                  </a:solidFill>
                  <a:prstDash val="solid"/>
                </a:ln>
                <a:solidFill>
                  <a:schemeClr val="accent5">
                    <a:lumMod val="60000"/>
                    <a:lumOff val="40000"/>
                  </a:schemeClr>
                </a:solidFill>
              </a:rPr>
              <a:t>موضوع</a:t>
            </a:r>
            <a:endParaRPr lang="en-US" b="1" dirty="0">
              <a:ln w="22225">
                <a:solidFill>
                  <a:schemeClr val="accent2"/>
                </a:solidFill>
                <a:prstDash val="solid"/>
              </a:ln>
              <a:solidFill>
                <a:schemeClr val="accent5">
                  <a:lumMod val="60000"/>
                  <a:lumOff val="40000"/>
                </a:schemeClr>
              </a:solidFill>
            </a:endParaRPr>
          </a:p>
        </p:txBody>
      </p:sp>
      <p:sp>
        <p:nvSpPr>
          <p:cNvPr id="5" name="Content Placeholder 4"/>
          <p:cNvSpPr>
            <a:spLocks noGrp="1"/>
          </p:cNvSpPr>
          <p:nvPr>
            <p:ph idx="1"/>
          </p:nvPr>
        </p:nvSpPr>
        <p:spPr>
          <a:xfrm>
            <a:off x="1515652" y="1733267"/>
            <a:ext cx="7214160" cy="4862252"/>
          </a:xfrm>
        </p:spPr>
        <p:txBody>
          <a:bodyPr>
            <a:normAutofit fontScale="47500" lnSpcReduction="20000"/>
          </a:bodyPr>
          <a:lstStyle/>
          <a:p>
            <a:pPr algn="just" rtl="1">
              <a:lnSpc>
                <a:spcPct val="120000"/>
              </a:lnSpc>
              <a:buFont typeface="Wingdings" panose="05000000000000000000" pitchFamily="2" charset="2"/>
              <a:buChar char="v"/>
            </a:pPr>
            <a:r>
              <a:rPr lang="fa-IR" sz="4200" b="1" dirty="0" smtClean="0">
                <a:cs typeface="B Mitra" panose="00000400000000000000" pitchFamily="2" charset="-78"/>
              </a:rPr>
              <a:t>در </a:t>
            </a:r>
            <a:r>
              <a:rPr lang="fa-IR" sz="4200" b="1" dirty="0">
                <a:cs typeface="B Mitra" panose="00000400000000000000" pitchFamily="2" charset="-78"/>
              </a:rPr>
              <a:t>این مرحله به صورت </a:t>
            </a:r>
            <a:r>
              <a:rPr lang="fa-IR" sz="4200" b="1" dirty="0" smtClean="0">
                <a:cs typeface="B Mitra" panose="00000400000000000000" pitchFamily="2" charset="-78"/>
              </a:rPr>
              <a:t>تخصصی </a:t>
            </a:r>
            <a:r>
              <a:rPr lang="fa-IR" sz="4200" b="1" dirty="0">
                <a:cs typeface="B Mitra" panose="00000400000000000000" pitchFamily="2" charset="-78"/>
              </a:rPr>
              <a:t>به تبیین مفهوم مورد نظر از منابع </a:t>
            </a:r>
            <a:r>
              <a:rPr lang="fa-IR" sz="4200" b="1" dirty="0" smtClean="0">
                <a:cs typeface="B Mitra" panose="00000400000000000000" pitchFamily="2" charset="-78"/>
              </a:rPr>
              <a:t>مطمئن </a:t>
            </a:r>
            <a:r>
              <a:rPr lang="fa-IR" sz="4200" b="1" dirty="0">
                <a:cs typeface="B Mitra" panose="00000400000000000000" pitchFamily="2" charset="-78"/>
              </a:rPr>
              <a:t>پرداخته می­شود منابعی چون: لغت، عرف، معانی بیان، تاریخ و آنچه در تبیین دقیق مفهوم لغوی و اصطلاحی موضوع مورد نظر دخیل است</a:t>
            </a:r>
            <a:r>
              <a:rPr lang="fa-IR" sz="4200" b="1" dirty="0" smtClean="0">
                <a:cs typeface="B Mitra" panose="00000400000000000000" pitchFamily="2" charset="-78"/>
              </a:rPr>
              <a:t>.</a:t>
            </a:r>
          </a:p>
          <a:p>
            <a:pPr algn="just" rtl="1">
              <a:lnSpc>
                <a:spcPct val="120000"/>
              </a:lnSpc>
              <a:buFont typeface="Wingdings" panose="05000000000000000000" pitchFamily="2" charset="2"/>
              <a:buChar char="v"/>
            </a:pPr>
            <a:r>
              <a:rPr lang="fa-IR" sz="4200" b="1" dirty="0" smtClean="0">
                <a:cs typeface="B Mitra" panose="00000400000000000000" pitchFamily="2" charset="-78"/>
              </a:rPr>
              <a:t>بررسی واژهای مترادف، متضاد و مرتبط در تبیین مفهوم موضوع مهم است.</a:t>
            </a:r>
          </a:p>
          <a:p>
            <a:pPr algn="just" rtl="1">
              <a:lnSpc>
                <a:spcPct val="120000"/>
              </a:lnSpc>
              <a:buFont typeface="Wingdings" panose="05000000000000000000" pitchFamily="2" charset="2"/>
              <a:buChar char="v"/>
            </a:pPr>
            <a:r>
              <a:rPr lang="fa-IR" sz="4200" b="1" dirty="0">
                <a:cs typeface="B Mitra" panose="00000400000000000000" pitchFamily="2" charset="-78"/>
              </a:rPr>
              <a:t>مفهوم شناسی </a:t>
            </a:r>
            <a:r>
              <a:rPr lang="fa-IR" sz="4200" b="1" dirty="0" smtClean="0">
                <a:cs typeface="B Mitra" panose="00000400000000000000" pitchFamily="2" charset="-78"/>
              </a:rPr>
              <a:t>جامع و عمیق </a:t>
            </a:r>
            <a:r>
              <a:rPr lang="fa-IR" sz="4200" b="1" dirty="0">
                <a:cs typeface="B Mitra" panose="00000400000000000000" pitchFamily="2" charset="-78"/>
              </a:rPr>
              <a:t>فقط برای موضوعات منصوص لازم و مفید است</a:t>
            </a:r>
            <a:r>
              <a:rPr lang="fa-IR" sz="4200" b="1" dirty="0" smtClean="0">
                <a:cs typeface="B Mitra" panose="00000400000000000000" pitchFamily="2" charset="-78"/>
              </a:rPr>
              <a:t>.  </a:t>
            </a:r>
          </a:p>
          <a:p>
            <a:pPr marL="0" indent="0" algn="ctr" rtl="1">
              <a:lnSpc>
                <a:spcPct val="120000"/>
              </a:lnSpc>
              <a:buNone/>
            </a:pPr>
            <a:r>
              <a:rPr lang="fa-IR" sz="5800" b="1" u="sng"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 </a:t>
            </a:r>
            <a:r>
              <a:rPr lang="fa-IR" sz="58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شناخت عناصر موضوع</a:t>
            </a:r>
            <a:endParaRPr lang="fa-IR" sz="5800" b="1" dirty="0" smtClean="0">
              <a:cs typeface="B Mitra" panose="00000400000000000000" pitchFamily="2" charset="-78"/>
            </a:endParaRPr>
          </a:p>
          <a:p>
            <a:pPr algn="just" rtl="1">
              <a:lnSpc>
                <a:spcPct val="120000"/>
              </a:lnSpc>
              <a:buFont typeface="Wingdings" panose="05000000000000000000" pitchFamily="2" charset="2"/>
              <a:buChar char="§"/>
            </a:pPr>
            <a:r>
              <a:rPr lang="fa-IR" sz="4200" b="1" dirty="0">
                <a:cs typeface="B Mitra" panose="00000400000000000000" pitchFamily="2" charset="-78"/>
              </a:rPr>
              <a:t>نتیجه بررسی دقیق </a:t>
            </a:r>
            <a:r>
              <a:rPr lang="fa-IR" sz="4200" b="1" dirty="0" smtClean="0">
                <a:cs typeface="B Mitra" panose="00000400000000000000" pitchFamily="2" charset="-78"/>
              </a:rPr>
              <a:t>مفهوم، مشخص شدن شاخص­هایی </a:t>
            </a:r>
            <a:r>
              <a:rPr lang="fa-IR" sz="4200" b="1" dirty="0">
                <a:cs typeface="B Mitra" panose="00000400000000000000" pitchFamily="2" charset="-78"/>
              </a:rPr>
              <a:t>است که به عنوان مقومات، آن موضوع را از سایر موضوعات متمایز </a:t>
            </a:r>
            <a:r>
              <a:rPr lang="fa-IR" sz="4200" b="1" dirty="0" smtClean="0">
                <a:cs typeface="B Mitra" panose="00000400000000000000" pitchFamily="2" charset="-78"/>
              </a:rPr>
              <a:t>می­کند. </a:t>
            </a:r>
          </a:p>
          <a:p>
            <a:pPr algn="just" rtl="1">
              <a:lnSpc>
                <a:spcPct val="120000"/>
              </a:lnSpc>
              <a:buFont typeface="Wingdings" panose="05000000000000000000" pitchFamily="2" charset="2"/>
              <a:buChar char="§"/>
            </a:pPr>
            <a:r>
              <a:rPr lang="fa-IR" sz="4200" b="1" dirty="0" smtClean="0">
                <a:cs typeface="B Mitra" panose="00000400000000000000" pitchFamily="2" charset="-78"/>
              </a:rPr>
              <a:t>برای تشخیص دقیق مفهوم، کشف عناصر و مقومات آن بسیار </a:t>
            </a:r>
            <a:r>
              <a:rPr lang="fa-IR" sz="4200" b="1" dirty="0">
                <a:cs typeface="B Mitra" panose="00000400000000000000" pitchFamily="2" charset="-78"/>
              </a:rPr>
              <a:t>مهم است زیرا </a:t>
            </a:r>
            <a:r>
              <a:rPr lang="fa-IR" sz="4200" b="1" dirty="0" smtClean="0">
                <a:cs typeface="B Mitra" panose="00000400000000000000" pitchFamily="2" charset="-78"/>
              </a:rPr>
              <a:t>باید مراحل بعد </a:t>
            </a:r>
            <a:r>
              <a:rPr lang="fa-IR" sz="4200" b="1" dirty="0">
                <a:cs typeface="B Mitra" panose="00000400000000000000" pitchFamily="2" charset="-78"/>
              </a:rPr>
              <a:t>مبتنی بر این مرحله </a:t>
            </a:r>
            <a:r>
              <a:rPr lang="fa-IR" sz="4200" b="1" dirty="0" smtClean="0">
                <a:cs typeface="B Mitra" panose="00000400000000000000" pitchFamily="2" charset="-78"/>
              </a:rPr>
              <a:t>طی شود.</a:t>
            </a:r>
          </a:p>
          <a:p>
            <a:pPr algn="just" rtl="1">
              <a:lnSpc>
                <a:spcPct val="120000"/>
              </a:lnSpc>
              <a:buFont typeface="Wingdings" panose="05000000000000000000" pitchFamily="2" charset="2"/>
              <a:buChar char="§"/>
            </a:pPr>
            <a:r>
              <a:rPr lang="fa-IR" sz="4200" b="1" dirty="0">
                <a:cs typeface="B Mitra" panose="00000400000000000000" pitchFamily="2" charset="-78"/>
              </a:rPr>
              <a:t>در موضوعات فقهی کشف مفهوم اصطلاحی و اجزاء و </a:t>
            </a:r>
            <a:r>
              <a:rPr lang="fa-IR" sz="4200" b="1" dirty="0" smtClean="0">
                <a:cs typeface="B Mitra" panose="00000400000000000000" pitchFamily="2" charset="-78"/>
              </a:rPr>
              <a:t>شرایطی که </a:t>
            </a:r>
            <a:r>
              <a:rPr lang="fa-IR" sz="4200" b="1" dirty="0">
                <a:cs typeface="B Mitra" panose="00000400000000000000" pitchFamily="2" charset="-78"/>
              </a:rPr>
              <a:t>شارع برای این گونه موضوعات وضع کرده بسیار مهم است زیرا همین اجزاء و شرایط به عنوان عناصر تشکیل دهنده آن موضوعات به شمار می­روند. </a:t>
            </a:r>
            <a:endParaRPr lang="en-US" sz="4200" b="1" dirty="0">
              <a:cs typeface="B Mitra" panose="00000400000000000000" pitchFamily="2" charset="-78"/>
            </a:endParaRPr>
          </a:p>
          <a:p>
            <a:pPr algn="just" rtl="1">
              <a:buFont typeface="Wingdings" panose="05000000000000000000" pitchFamily="2" charset="2"/>
              <a:buChar char="§"/>
            </a:pPr>
            <a:endParaRPr lang="en-US" b="1" dirty="0">
              <a:cs typeface="B Mitra" panose="00000400000000000000" pitchFamily="2" charset="-78"/>
            </a:endParaRPr>
          </a:p>
          <a:p>
            <a:pPr marL="0" indent="0" algn="just" rtl="1">
              <a:buNone/>
            </a:pPr>
            <a:endParaRPr lang="en-US" b="1" dirty="0">
              <a:cs typeface="B Mitra" panose="00000400000000000000" pitchFamily="2" charset="-78"/>
            </a:endParaRPr>
          </a:p>
          <a:p>
            <a:pPr algn="just" rtl="1"/>
            <a:endParaRPr lang="en-US" b="1" dirty="0">
              <a:cs typeface="B Mitra" panose="00000400000000000000" pitchFamily="2" charset="-78"/>
            </a:endParaRP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67658" y="6283748"/>
            <a:ext cx="2018501" cy="369332"/>
          </a:xfrm>
          <a:prstGeom prst="rect">
            <a:avLst/>
          </a:prstGeom>
        </p:spPr>
        <p:txBody>
          <a:bodyPr wrap="none">
            <a:spAutoFit/>
          </a:bodyPr>
          <a:lstStyle/>
          <a:p>
            <a:r>
              <a:rPr lang="fa-IR" dirty="0" smtClean="0"/>
              <a:t>شناخت مفهوم  و عناصر</a:t>
            </a:r>
            <a:endParaRPr lang="fa-IR" dirty="0"/>
          </a:p>
        </p:txBody>
      </p:sp>
    </p:spTree>
    <p:extLst>
      <p:ext uri="{BB962C8B-B14F-4D97-AF65-F5344CB8AC3E}">
        <p14:creationId xmlns:p14="http://schemas.microsoft.com/office/powerpoint/2010/main" val="1807191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p:cTn id="4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p:cTn id="5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95676" y="0"/>
            <a:ext cx="9239676"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95600" y="685800"/>
            <a:ext cx="5791200" cy="731838"/>
          </a:xfrm>
        </p:spPr>
        <p:txBody>
          <a:bodyPr>
            <a:normAutofit/>
          </a:bodyPr>
          <a:lstStyle/>
          <a:p>
            <a:pPr lvl="0" rtl="1"/>
            <a:r>
              <a:rPr lang="fa-IR" sz="3600" b="1" u="sng"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6- شناخت </a:t>
            </a:r>
            <a:r>
              <a:rPr lang="fa-IR" sz="3600" b="1" u="sng"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گونه­های </a:t>
            </a:r>
            <a:r>
              <a:rPr lang="fa-IR" sz="3600" b="1" u="sng"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موضوع</a:t>
            </a:r>
            <a:endParaRPr lang="en-US" sz="36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endParaRPr>
          </a:p>
        </p:txBody>
      </p:sp>
      <p:sp>
        <p:nvSpPr>
          <p:cNvPr id="9" name="Content Placeholder 4"/>
          <p:cNvSpPr txBox="1">
            <a:spLocks/>
          </p:cNvSpPr>
          <p:nvPr/>
        </p:nvSpPr>
        <p:spPr>
          <a:xfrm>
            <a:off x="1634905" y="1875599"/>
            <a:ext cx="6763514" cy="526501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lnSpc>
                <a:spcPct val="115000"/>
              </a:lnSpc>
              <a:spcBef>
                <a:spcPts val="0"/>
              </a:spcBef>
              <a:spcAft>
                <a:spcPts val="1000"/>
              </a:spcAft>
              <a:buFont typeface="Courier New" panose="02070309020205020404" pitchFamily="49" charset="0"/>
              <a:buChar char="o"/>
            </a:pPr>
            <a:r>
              <a:rPr lang="fa-IR" b="1" dirty="0" smtClean="0">
                <a:cs typeface="B Mitra" panose="00000400000000000000" pitchFamily="2" charset="-78"/>
              </a:rPr>
              <a:t>هر </a:t>
            </a:r>
            <a:r>
              <a:rPr lang="fa-IR" b="1" dirty="0">
                <a:cs typeface="B Mitra" panose="00000400000000000000" pitchFamily="2" charset="-78"/>
              </a:rPr>
              <a:t>موضوعی ممکن است در موقعیت­ها و وضعیت­های مختلفی محقق شود که برخی از آنها قطعا مصداق </a:t>
            </a:r>
            <a:r>
              <a:rPr lang="fa-IR" b="1" dirty="0" smtClean="0">
                <a:cs typeface="B Mitra" panose="00000400000000000000" pitchFamily="2" charset="-78"/>
              </a:rPr>
              <a:t>موضوع مورد </a:t>
            </a:r>
            <a:r>
              <a:rPr lang="fa-IR" b="1" dirty="0">
                <a:cs typeface="B Mitra" panose="00000400000000000000" pitchFamily="2" charset="-78"/>
              </a:rPr>
              <a:t>نظر نیست و برخی قطعا مصداق </a:t>
            </a:r>
            <a:r>
              <a:rPr lang="fa-IR" b="1" dirty="0" smtClean="0">
                <a:cs typeface="B Mitra" panose="00000400000000000000" pitchFamily="2" charset="-78"/>
              </a:rPr>
              <a:t>است و در </a:t>
            </a:r>
            <a:r>
              <a:rPr lang="fa-IR" b="1" dirty="0">
                <a:cs typeface="B Mitra" panose="00000400000000000000" pitchFamily="2" charset="-78"/>
              </a:rPr>
              <a:t>مواردی نیز مشکوک است. </a:t>
            </a:r>
            <a:endParaRPr lang="fa-IR" b="1" dirty="0" smtClean="0">
              <a:cs typeface="B Mitra" panose="00000400000000000000" pitchFamily="2" charset="-78"/>
            </a:endParaRPr>
          </a:p>
          <a:p>
            <a:pPr algn="just" rtl="1">
              <a:lnSpc>
                <a:spcPct val="115000"/>
              </a:lnSpc>
              <a:spcBef>
                <a:spcPts val="0"/>
              </a:spcBef>
              <a:spcAft>
                <a:spcPts val="1000"/>
              </a:spcAft>
              <a:buFont typeface="Courier New" panose="02070309020205020404" pitchFamily="49" charset="0"/>
              <a:buChar char="o"/>
            </a:pPr>
            <a:r>
              <a:rPr lang="fa-IR" b="1" dirty="0" smtClean="0">
                <a:cs typeface="B Mitra" panose="00000400000000000000" pitchFamily="2" charset="-78"/>
              </a:rPr>
              <a:t>تصور و ترسیم </a:t>
            </a:r>
            <a:r>
              <a:rPr lang="fa-IR" b="1" dirty="0">
                <a:cs typeface="B Mitra" panose="00000400000000000000" pitchFamily="2" charset="-78"/>
              </a:rPr>
              <a:t>صورت­های </a:t>
            </a:r>
            <a:r>
              <a:rPr lang="fa-IR" b="1" dirty="0" smtClean="0">
                <a:cs typeface="B Mitra" panose="00000400000000000000" pitchFamily="2" charset="-78"/>
              </a:rPr>
              <a:t>مختلف تحقق </a:t>
            </a:r>
            <a:r>
              <a:rPr lang="fa-IR" b="1" dirty="0">
                <a:cs typeface="B Mitra" panose="00000400000000000000" pitchFamily="2" charset="-78"/>
              </a:rPr>
              <a:t>موضوع مورد نظر زمینه بررسی موارد مشکوک را فراهم می­کند تا به کمک عناصر شناخته شده مصادیق آن روشن شود</a:t>
            </a:r>
            <a:r>
              <a:rPr lang="fa-IR" b="1" dirty="0" smtClean="0">
                <a:cs typeface="B Mitra" panose="00000400000000000000" pitchFamily="2" charset="-78"/>
              </a:rPr>
              <a:t>.</a:t>
            </a:r>
          </a:p>
          <a:p>
            <a:pPr marL="0" indent="0" algn="ctr" rtl="1">
              <a:lnSpc>
                <a:spcPct val="115000"/>
              </a:lnSpc>
              <a:spcBef>
                <a:spcPts val="0"/>
              </a:spcBef>
              <a:spcAft>
                <a:spcPts val="1000"/>
              </a:spcAft>
              <a:buNone/>
            </a:pPr>
            <a:r>
              <a:rPr lang="fa-IR" sz="5100" b="1" u="sng" dirty="0">
                <a:ln w="6600">
                  <a:solidFill>
                    <a:schemeClr val="accent2"/>
                  </a:solidFill>
                  <a:prstDash val="solid"/>
                </a:ln>
                <a:solidFill>
                  <a:srgbClr val="FFFF00"/>
                </a:solidFill>
                <a:effectLst>
                  <a:outerShdw dist="38100" dir="2700000" algn="tl" rotWithShape="0">
                    <a:schemeClr val="accent2"/>
                  </a:outerShdw>
                </a:effectLst>
              </a:rPr>
              <a:t>7- شناخت مصادیق موضوع</a:t>
            </a:r>
            <a:endParaRPr lang="fa-IR" sz="5100" b="1" dirty="0" smtClean="0">
              <a:solidFill>
                <a:srgbClr val="FFFF00"/>
              </a:solidFill>
              <a:cs typeface="B Mitra" panose="00000400000000000000" pitchFamily="2" charset="-78"/>
            </a:endParaRPr>
          </a:p>
          <a:p>
            <a:pPr algn="just" rtl="1">
              <a:lnSpc>
                <a:spcPct val="115000"/>
              </a:lnSpc>
              <a:spcBef>
                <a:spcPts val="0"/>
              </a:spcBef>
              <a:spcAft>
                <a:spcPts val="1000"/>
              </a:spcAft>
              <a:buFont typeface="Wingdings" panose="05000000000000000000" pitchFamily="2" charset="2"/>
              <a:buChar char="ü"/>
            </a:pPr>
            <a:r>
              <a:rPr lang="fa-IR" b="1" dirty="0">
                <a:cs typeface="B Mitra" panose="00000400000000000000" pitchFamily="2" charset="-78"/>
              </a:rPr>
              <a:t>آخرین مرحله موضوع شناسی مصداق یابی است که مبتنی بر مراحل قبلی صورت می­گیرد. عناصر و مقومات کشف </a:t>
            </a:r>
            <a:r>
              <a:rPr lang="fa-IR" b="1" dirty="0" smtClean="0">
                <a:cs typeface="B Mitra" panose="00000400000000000000" pitchFamily="2" charset="-78"/>
              </a:rPr>
              <a:t>شده شاخصی است که موضوع شناس میتواند موارد مشکوک را بررسی و از میان آنها مصادیق را بیابد </a:t>
            </a:r>
          </a:p>
          <a:p>
            <a:pPr algn="just" rtl="1">
              <a:lnSpc>
                <a:spcPct val="115000"/>
              </a:lnSpc>
              <a:spcBef>
                <a:spcPts val="0"/>
              </a:spcBef>
              <a:spcAft>
                <a:spcPts val="1000"/>
              </a:spcAft>
              <a:buFont typeface="Wingdings" panose="05000000000000000000" pitchFamily="2" charset="2"/>
              <a:buChar char="ü"/>
            </a:pPr>
            <a:r>
              <a:rPr lang="fa-IR" b="1" dirty="0" smtClean="0">
                <a:cs typeface="B Mitra" panose="00000400000000000000" pitchFamily="2" charset="-78"/>
              </a:rPr>
              <a:t>عناصر و مقومات به دست آمده در مرحله مفهوم شناسی، همچون </a:t>
            </a:r>
            <a:r>
              <a:rPr lang="fa-IR" b="1" dirty="0">
                <a:cs typeface="B Mitra" panose="00000400000000000000" pitchFamily="2" charset="-78"/>
              </a:rPr>
              <a:t>شاخصی در دست موضوع­شناس </a:t>
            </a:r>
            <a:r>
              <a:rPr lang="fa-IR" b="1" dirty="0" smtClean="0">
                <a:cs typeface="B Mitra" panose="00000400000000000000" pitchFamily="2" charset="-78"/>
              </a:rPr>
              <a:t>ابزاری است تا وی بتواند </a:t>
            </a:r>
            <a:r>
              <a:rPr lang="fa-IR" b="1" dirty="0">
                <a:cs typeface="B Mitra" panose="00000400000000000000" pitchFamily="2" charset="-78"/>
              </a:rPr>
              <a:t>از بین موارد مشکوک مصادیق را تشخیص دهد</a:t>
            </a:r>
            <a:r>
              <a:rPr lang="fa-IR" b="1" dirty="0" smtClean="0">
                <a:cs typeface="B Mitra" panose="00000400000000000000" pitchFamily="2" charset="-78"/>
              </a:rPr>
              <a:t>.</a:t>
            </a:r>
          </a:p>
          <a:p>
            <a:pPr marL="0" indent="0" algn="just" rtl="1">
              <a:lnSpc>
                <a:spcPct val="115000"/>
              </a:lnSpc>
              <a:spcBef>
                <a:spcPts val="0"/>
              </a:spcBef>
              <a:spcAft>
                <a:spcPts val="1000"/>
              </a:spcAft>
              <a:buNone/>
            </a:pPr>
            <a:endParaRPr lang="en-US" b="1" dirty="0">
              <a:cs typeface="B Mitra" panose="00000400000000000000" pitchFamily="2" charset="-78"/>
            </a:endParaRPr>
          </a:p>
          <a:p>
            <a:pPr marL="514350" indent="-514350" algn="just" rtl="1">
              <a:lnSpc>
                <a:spcPct val="115000"/>
              </a:lnSpc>
              <a:spcBef>
                <a:spcPts val="0"/>
              </a:spcBef>
              <a:spcAft>
                <a:spcPts val="1000"/>
              </a:spcAft>
              <a:buFont typeface="+mj-lt"/>
              <a:buAutoNum type="arabicParenR"/>
            </a:pPr>
            <a:endParaRPr lang="en-US" b="1" dirty="0">
              <a:solidFill>
                <a:srgbClr val="FF0000"/>
              </a:solidFill>
              <a:cs typeface="B Mitra" panose="00000400000000000000" pitchFamily="2" charset="-78"/>
            </a:endParaRPr>
          </a:p>
        </p:txBody>
      </p:sp>
      <p:sp>
        <p:nvSpPr>
          <p:cNvPr id="12" name="Rectangle 11"/>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67658" y="6283748"/>
            <a:ext cx="2157963" cy="369332"/>
          </a:xfrm>
          <a:prstGeom prst="rect">
            <a:avLst/>
          </a:prstGeom>
        </p:spPr>
        <p:txBody>
          <a:bodyPr wrap="none">
            <a:spAutoFit/>
          </a:bodyPr>
          <a:lstStyle/>
          <a:p>
            <a:r>
              <a:rPr lang="fa-IR" dirty="0" smtClean="0"/>
              <a:t>شناخت گونه ها و مصادیق</a:t>
            </a:r>
            <a:endParaRPr lang="fa-IR" dirty="0"/>
          </a:p>
        </p:txBody>
      </p:sp>
    </p:spTree>
    <p:extLst>
      <p:ext uri="{BB962C8B-B14F-4D97-AF65-F5344CB8AC3E}">
        <p14:creationId xmlns:p14="http://schemas.microsoft.com/office/powerpoint/2010/main" val="720568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82819" y="634293"/>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1826188" y="1856875"/>
            <a:ext cx="6805165" cy="4392896"/>
          </a:xfrm>
        </p:spPr>
        <p:txBody>
          <a:bodyPr>
            <a:noAutofit/>
          </a:bodyPr>
          <a:lstStyle/>
          <a:p>
            <a:pPr lvl="0" algn="just" rtl="1"/>
            <a:r>
              <a:rPr lang="fa-IR" sz="6000" dirty="0" smtClean="0">
                <a:cs typeface="B Nazanin" panose="00000400000000000000" pitchFamily="2" charset="-78"/>
              </a:rPr>
              <a:t>یک موضوع مربوط به غذای پاک و حلال را تعیین و به صورت مختصر هفت مرحله شناخت را در باره آن انجام دهید. </a:t>
            </a:r>
            <a:endParaRPr lang="en-US" sz="60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2872991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49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14541" y="646204"/>
            <a:ext cx="5562600" cy="1295399"/>
          </a:xfrm>
        </p:spPr>
        <p:txBody>
          <a:bodyPr>
            <a:normAutofit fontScale="90000"/>
          </a:bodyPr>
          <a:lstStyle/>
          <a:p>
            <a:pPr rtl="1"/>
            <a:r>
              <a:rPr lang="fa-IR" sz="3600" b="1" dirty="0" smtClean="0">
                <a:cs typeface="B Jadid" panose="00000700000000000000" pitchFamily="2" charset="-78"/>
              </a:rPr>
              <a:t>درس پنجم:</a:t>
            </a:r>
            <a:br>
              <a:rPr lang="fa-IR" sz="3600" b="1" dirty="0" smtClean="0">
                <a:cs typeface="B Jadid" panose="00000700000000000000" pitchFamily="2" charset="-78"/>
              </a:rPr>
            </a:br>
            <a:r>
              <a:rPr lang="fa-IR" sz="3600" b="1" dirty="0">
                <a:cs typeface="B Nazanin" panose="00000400000000000000" pitchFamily="2" charset="-78"/>
              </a:rPr>
              <a:t>علل و عوامل تغییر </a:t>
            </a:r>
            <a:r>
              <a:rPr lang="fa-IR" sz="3600" b="1" dirty="0" smtClean="0">
                <a:cs typeface="B Nazanin" panose="00000400000000000000" pitchFamily="2" charset="-78"/>
              </a:rPr>
              <a:t>و تبدیل موضوعات</a:t>
            </a:r>
            <a:r>
              <a:rPr lang="fa-IR" sz="3600" b="1" dirty="0">
                <a:cs typeface="B Nazanin" panose="00000400000000000000" pitchFamily="2" charset="-78"/>
              </a:rPr>
              <a:t/>
            </a:r>
            <a:br>
              <a:rPr lang="fa-IR" sz="3600" b="1" dirty="0">
                <a:cs typeface="B Nazanin" panose="00000400000000000000" pitchFamily="2" charset="-78"/>
              </a:rPr>
            </a:br>
            <a:endParaRPr lang="en-US" sz="3600" b="1"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329172" y="1905000"/>
            <a:ext cx="7357628"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r>
              <a:rPr lang="fa-IR" b="1" dirty="0" smtClean="0"/>
              <a:t>اهداف درس:</a:t>
            </a:r>
          </a:p>
          <a:p>
            <a:pPr marL="0" lvl="0" indent="0" algn="r" rtl="1">
              <a:buNone/>
            </a:pPr>
            <a:r>
              <a:rPr lang="fa-IR" sz="2800" b="1" dirty="0" smtClean="0">
                <a:cs typeface="B Jadid" panose="00000700000000000000" pitchFamily="2" charset="-78"/>
              </a:rPr>
              <a:t>انتظار می رود پس از این درس شما بتوانید:</a:t>
            </a:r>
          </a:p>
          <a:p>
            <a:pPr marL="514350" lvl="0" indent="-514350" algn="r" rtl="1">
              <a:buFont typeface="+mj-lt"/>
              <a:buAutoNum type="arabicParenR"/>
            </a:pPr>
            <a:r>
              <a:rPr lang="fa-IR" sz="2800" dirty="0" smtClean="0">
                <a:cs typeface="B Mitra" panose="00000400000000000000" pitchFamily="2" charset="-78"/>
              </a:rPr>
              <a:t>امکان پذیری موضوعات را با مثال توضیح دهید.</a:t>
            </a:r>
          </a:p>
          <a:p>
            <a:pPr marL="514350" lvl="0" indent="-514350" algn="r" rtl="1">
              <a:buFont typeface="+mj-lt"/>
              <a:buAutoNum type="arabicParenR"/>
            </a:pPr>
            <a:r>
              <a:rPr lang="fa-IR" sz="2800" dirty="0" smtClean="0">
                <a:cs typeface="B Mitra" panose="00000400000000000000" pitchFamily="2" charset="-78"/>
              </a:rPr>
              <a:t>موضوعات ثابت و متغیر را با مثال تعریف کنید.</a:t>
            </a:r>
          </a:p>
          <a:p>
            <a:pPr marL="514350" lvl="0" indent="-514350" algn="r" rtl="1">
              <a:buFont typeface="+mj-lt"/>
              <a:buAutoNum type="arabicParenR"/>
            </a:pPr>
            <a:r>
              <a:rPr lang="fa-IR" sz="2800" dirty="0" smtClean="0">
                <a:cs typeface="B Mitra" panose="00000400000000000000" pitchFamily="2" charset="-78"/>
              </a:rPr>
              <a:t>انواع علل تغییرات را با مثال نام ببرید.</a:t>
            </a:r>
          </a:p>
          <a:p>
            <a:pPr marL="514350" lvl="0" indent="-514350" algn="r" rtl="1">
              <a:buFont typeface="+mj-lt"/>
              <a:buAutoNum type="arabicParenR"/>
            </a:pPr>
            <a:r>
              <a:rPr lang="fa-IR" sz="2800" dirty="0" smtClean="0">
                <a:cs typeface="B Mitra" panose="00000400000000000000" pitchFamily="2" charset="-78"/>
              </a:rPr>
              <a:t>برای تغییر موضوع در اثر قصد و وصف مثال بزنید</a:t>
            </a:r>
          </a:p>
          <a:p>
            <a:pPr marL="514350" lvl="0" indent="-514350" algn="r" rtl="1">
              <a:buFont typeface="+mj-lt"/>
              <a:buAutoNum type="arabicParenR"/>
            </a:pPr>
            <a:r>
              <a:rPr lang="fa-IR" sz="2800" dirty="0" smtClean="0">
                <a:cs typeface="B Mitra" panose="00000400000000000000" pitchFamily="2" charset="-78"/>
              </a:rPr>
              <a:t>تغییر کم و کیف موضوع را با مثال بیان کنید.</a:t>
            </a:r>
          </a:p>
          <a:p>
            <a:pPr marL="514350" lvl="0" indent="-514350" algn="r" rtl="1">
              <a:buFont typeface="+mj-lt"/>
              <a:buAutoNum type="arabicParenR"/>
            </a:pPr>
            <a:r>
              <a:rPr lang="fa-IR" sz="2800" dirty="0" smtClean="0">
                <a:cs typeface="B Mitra" panose="00000400000000000000" pitchFamily="2" charset="-78"/>
              </a:rPr>
              <a:t>چگونگی تغییر کاربرد موضوع را با ذکر مثال توضیح دهید</a:t>
            </a:r>
          </a:p>
          <a:p>
            <a:pPr marL="514350" lvl="0" indent="-514350" algn="r" rtl="1">
              <a:buFont typeface="+mj-lt"/>
              <a:buAutoNum type="arabicParenR"/>
            </a:pPr>
            <a:endParaRPr lang="fa-IR" dirty="0" smtClean="0">
              <a:cs typeface="B Mitra" panose="00000400000000000000" pitchFamily="2" charset="-78"/>
            </a:endParaRPr>
          </a:p>
          <a:p>
            <a:pPr marL="514350" lvl="0" indent="-514350" algn="r" rtl="1">
              <a:buFont typeface="+mj-lt"/>
              <a:buAutoNum type="arabicParenR"/>
            </a:pPr>
            <a:endParaRPr lang="en-US" dirty="0"/>
          </a:p>
          <a:p>
            <a:pPr algn="r" rtl="1"/>
            <a:endParaRPr lang="fa-IR" dirty="0"/>
          </a:p>
        </p:txBody>
      </p:sp>
      <p:sp>
        <p:nvSpPr>
          <p:cNvPr id="13" name="Rectangle 12"/>
          <p:cNvSpPr/>
          <p:nvPr/>
        </p:nvSpPr>
        <p:spPr>
          <a:xfrm>
            <a:off x="218664" y="6227802"/>
            <a:ext cx="1467068" cy="369332"/>
          </a:xfrm>
          <a:prstGeom prst="rect">
            <a:avLst/>
          </a:prstGeom>
        </p:spPr>
        <p:txBody>
          <a:bodyPr wrap="none">
            <a:spAutoFit/>
          </a:bodyPr>
          <a:lstStyle/>
          <a:p>
            <a:r>
              <a:rPr lang="fa-IR" dirty="0" smtClean="0"/>
              <a:t>اهداف درس پنجم</a:t>
            </a:r>
            <a:endParaRPr lang="fa-IR" dirty="0"/>
          </a:p>
        </p:txBody>
      </p:sp>
    </p:spTree>
    <p:extLst>
      <p:ext uri="{BB962C8B-B14F-4D97-AF65-F5344CB8AC3E}">
        <p14:creationId xmlns:p14="http://schemas.microsoft.com/office/powerpoint/2010/main" val="14364259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cs typeface="B Jadid" panose="00000700000000000000" pitchFamily="2" charset="-78"/>
              </a:rPr>
              <a:t>درس اول: کلیات</a:t>
            </a:r>
            <a:endParaRPr lang="en-US" sz="3600" b="1"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733266"/>
            <a:ext cx="6727234" cy="497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r>
              <a:rPr lang="fa-IR" b="1" dirty="0" smtClean="0"/>
              <a:t>اهداف درس:</a:t>
            </a:r>
          </a:p>
          <a:p>
            <a:pPr marL="0" lvl="0" indent="0" algn="r" rtl="1">
              <a:buNone/>
            </a:pPr>
            <a:r>
              <a:rPr lang="fa-IR" sz="2800" b="1" dirty="0" smtClean="0">
                <a:cs typeface="B Jadid" panose="00000700000000000000" pitchFamily="2" charset="-78"/>
              </a:rPr>
              <a:t>انتظار می رود پس از این درس شما بتوانید:</a:t>
            </a:r>
          </a:p>
          <a:p>
            <a:pPr marL="514350" lvl="0" indent="-514350" algn="r" rtl="1">
              <a:buFont typeface="+mj-lt"/>
              <a:buAutoNum type="arabicParenR"/>
            </a:pPr>
            <a:r>
              <a:rPr lang="fa-IR" sz="2800" b="1" dirty="0" smtClean="0"/>
              <a:t>اجزاء دستگاه فقاهت را نام ببرید.</a:t>
            </a:r>
          </a:p>
          <a:p>
            <a:pPr marL="514350" lvl="0" indent="-514350" algn="r" rtl="1">
              <a:buFont typeface="+mj-lt"/>
              <a:buAutoNum type="arabicParenR"/>
            </a:pPr>
            <a:r>
              <a:rPr lang="fa-IR" sz="2800" b="1" dirty="0" smtClean="0"/>
              <a:t>اهمیت موضوع شناسی را بیان کنید.</a:t>
            </a:r>
          </a:p>
          <a:p>
            <a:pPr marL="514350" lvl="0" indent="-514350" algn="r" rtl="1">
              <a:buFont typeface="+mj-lt"/>
              <a:buAutoNum type="arabicParenR"/>
            </a:pPr>
            <a:r>
              <a:rPr lang="fa-IR" sz="2800" b="1" dirty="0" smtClean="0"/>
              <a:t>ضرورت موضوع شناسی را شرح دهید.</a:t>
            </a:r>
          </a:p>
          <a:p>
            <a:pPr marL="514350" lvl="0" indent="-514350" algn="r" rtl="1">
              <a:buFont typeface="+mj-lt"/>
              <a:buAutoNum type="arabicParenR"/>
            </a:pPr>
            <a:r>
              <a:rPr lang="fa-IR" sz="2800" b="1" dirty="0" smtClean="0"/>
              <a:t>اهداف موضوع شناسی را نام ببرید.</a:t>
            </a:r>
          </a:p>
          <a:p>
            <a:pPr marL="514350" indent="-514350" algn="r" rtl="1">
              <a:buFont typeface="+mj-lt"/>
              <a:buAutoNum type="arabicParenR"/>
            </a:pPr>
            <a:r>
              <a:rPr lang="fa-IR" sz="2800" b="1" dirty="0" smtClean="0"/>
              <a:t>تاریخچه و پیشینه موضوع شناسی را توضیح دهید.</a:t>
            </a:r>
            <a:endParaRPr lang="en-US" sz="2800" dirty="0" smtClean="0"/>
          </a:p>
          <a:p>
            <a:pPr marL="514350" lvl="0" indent="-514350" algn="r" rtl="1">
              <a:buFont typeface="+mj-lt"/>
              <a:buAutoNum type="arabicParenR"/>
            </a:pPr>
            <a:r>
              <a:rPr lang="fa-IR" sz="2800" b="1" dirty="0" smtClean="0"/>
              <a:t>آثار و فوائد موضوع شناسی را ذکر کنید.</a:t>
            </a:r>
          </a:p>
          <a:p>
            <a:pPr lvl="0" algn="r" rtl="1"/>
            <a:endParaRPr lang="en-US" dirty="0"/>
          </a:p>
          <a:p>
            <a:pPr algn="r" rtl="1"/>
            <a:endParaRPr lang="fa-IR" dirty="0"/>
          </a:p>
        </p:txBody>
      </p:sp>
      <p:sp>
        <p:nvSpPr>
          <p:cNvPr id="13" name="Rectangle 12"/>
          <p:cNvSpPr/>
          <p:nvPr/>
        </p:nvSpPr>
        <p:spPr>
          <a:xfrm>
            <a:off x="218664" y="6227802"/>
            <a:ext cx="1435008" cy="369332"/>
          </a:xfrm>
          <a:prstGeom prst="rect">
            <a:avLst/>
          </a:prstGeom>
        </p:spPr>
        <p:txBody>
          <a:bodyPr wrap="none">
            <a:spAutoFit/>
          </a:bodyPr>
          <a:lstStyle/>
          <a:p>
            <a:r>
              <a:rPr lang="fa-IR" dirty="0" smtClean="0"/>
              <a:t>درس اول: کلیات</a:t>
            </a:r>
            <a:endParaRPr lang="fa-IR" dirty="0"/>
          </a:p>
        </p:txBody>
      </p:sp>
    </p:spTree>
    <p:extLst>
      <p:ext uri="{BB962C8B-B14F-4D97-AF65-F5344CB8AC3E}">
        <p14:creationId xmlns:p14="http://schemas.microsoft.com/office/powerpoint/2010/main" val="4261344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mtClean="0"/>
              <a:t>50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76" y="5134397"/>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200400" y="815181"/>
            <a:ext cx="5486400" cy="731838"/>
          </a:xfrm>
        </p:spPr>
        <p:txBody>
          <a:bodyPr>
            <a:normAutofit fontScale="90000"/>
          </a:bodyPr>
          <a:lstStyle/>
          <a:p>
            <a:pPr lvl="0" rtl="1"/>
            <a:r>
              <a:rPr lang="fa-IR" b="1" dirty="0" smtClean="0">
                <a:solidFill>
                  <a:srgbClr val="C00000"/>
                </a:solidFill>
                <a:cs typeface="B Majid Shadow" panose="00000400000000000000" pitchFamily="2" charset="-78"/>
              </a:rPr>
              <a:t>تحول­پذیری موضوعات</a:t>
            </a:r>
            <a:endParaRPr lang="en-US" dirty="0">
              <a:solidFill>
                <a:srgbClr val="C00000"/>
              </a:solidFill>
              <a:cs typeface="B Majid Shadow" panose="00000400000000000000" pitchFamily="2" charset="-78"/>
            </a:endParaRPr>
          </a:p>
        </p:txBody>
      </p:sp>
      <p:sp>
        <p:nvSpPr>
          <p:cNvPr id="3" name="Content Placeholder 2"/>
          <p:cNvSpPr>
            <a:spLocks noGrp="1"/>
          </p:cNvSpPr>
          <p:nvPr>
            <p:ph idx="1"/>
          </p:nvPr>
        </p:nvSpPr>
        <p:spPr>
          <a:xfrm>
            <a:off x="1705579" y="1840309"/>
            <a:ext cx="7101259" cy="4636691"/>
          </a:xfrm>
        </p:spPr>
        <p:txBody>
          <a:bodyPr>
            <a:normAutofit fontScale="77500" lnSpcReduction="20000"/>
          </a:bodyPr>
          <a:lstStyle/>
          <a:p>
            <a:pPr algn="just" rtl="1"/>
            <a:r>
              <a:rPr lang="fa-IR" b="1" dirty="0" smtClean="0">
                <a:cs typeface="B Nazanin" panose="00000400000000000000" pitchFamily="2" charset="-78"/>
              </a:rPr>
              <a:t>بر عکس احکام </a:t>
            </a:r>
            <a:r>
              <a:rPr lang="fa-IR" b="1" dirty="0">
                <a:cs typeface="B Nazanin" panose="00000400000000000000" pitchFamily="2" charset="-78"/>
              </a:rPr>
              <a:t>تغییر و تحول یکی </a:t>
            </a:r>
            <a:r>
              <a:rPr lang="fa-IR" b="1" dirty="0" smtClean="0">
                <a:cs typeface="B Nazanin" panose="00000400000000000000" pitchFamily="2" charset="-78"/>
              </a:rPr>
              <a:t>از ویژگیهای موضوعات است از این جهت موضوع به ثابت و متغیر تقسیم می شوند.</a:t>
            </a:r>
          </a:p>
          <a:p>
            <a:pPr algn="just" rtl="1"/>
            <a:r>
              <a:rPr lang="fa-IR" b="1" dirty="0" smtClean="0">
                <a:cs typeface="B Nazanin" panose="00000400000000000000" pitchFamily="2" charset="-78"/>
              </a:rPr>
              <a:t>موضوعات </a:t>
            </a:r>
            <a:r>
              <a:rPr lang="fa-IR" b="1" dirty="0">
                <a:cs typeface="B Nazanin" panose="00000400000000000000" pitchFamily="2" charset="-78"/>
              </a:rPr>
              <a:t>احکام فقهی از نظر پایداری یکسان نیستند برخی موضوعات ثابت و برخی </a:t>
            </a:r>
            <a:r>
              <a:rPr lang="fa-IR" b="1" dirty="0" smtClean="0">
                <a:cs typeface="B Nazanin" panose="00000400000000000000" pitchFamily="2" charset="-78"/>
              </a:rPr>
              <a:t>متغیر­اند.</a:t>
            </a:r>
          </a:p>
          <a:p>
            <a:pPr algn="just" rtl="1"/>
            <a:r>
              <a:rPr lang="fa-IR" b="1" dirty="0" smtClean="0">
                <a:cs typeface="B Nazanin" panose="00000400000000000000" pitchFamily="2" charset="-78"/>
              </a:rPr>
              <a:t>باید </a:t>
            </a:r>
            <a:r>
              <a:rPr lang="fa-IR" b="1" dirty="0">
                <a:cs typeface="B Nazanin" panose="00000400000000000000" pitchFamily="2" charset="-78"/>
              </a:rPr>
              <a:t>موقعیت موضوع را از </a:t>
            </a:r>
            <a:r>
              <a:rPr lang="fa-IR" b="1" dirty="0" smtClean="0">
                <a:cs typeface="B Nazanin" panose="00000400000000000000" pitchFamily="2" charset="-78"/>
              </a:rPr>
              <a:t>نظر ثبات و تغییر نیز شناخت. </a:t>
            </a:r>
            <a:r>
              <a:rPr lang="fa-IR" b="1" dirty="0">
                <a:cs typeface="B Nazanin" panose="00000400000000000000" pitchFamily="2" charset="-78"/>
              </a:rPr>
              <a:t>از این جهت موضوعات احکام شرعی به دو گروه کلی تقسیم </a:t>
            </a:r>
            <a:r>
              <a:rPr lang="fa-IR" b="1" dirty="0" smtClean="0">
                <a:cs typeface="B Nazanin" panose="00000400000000000000" pitchFamily="2" charset="-78"/>
              </a:rPr>
              <a:t>می­شوند.</a:t>
            </a:r>
          </a:p>
          <a:p>
            <a:pPr algn="just" rtl="1"/>
            <a:r>
              <a:rPr lang="fa-IR" b="1" dirty="0" smtClean="0">
                <a:cs typeface="B Nazanin" panose="00000400000000000000" pitchFamily="2" charset="-78"/>
              </a:rPr>
              <a:t>گاه تصور می شود که حکم ثانویه تغییر در حکم است در حالی که  در حقیقت موضوع تغییر کرده بنا بر این می توان گفت حکم ثانویه همان حکم اولیه ای است که موضوعش تغییر کرده </a:t>
            </a:r>
          </a:p>
          <a:p>
            <a:pPr algn="just" rtl="1"/>
            <a:r>
              <a:rPr lang="fa-IR" b="1" dirty="0" smtClean="0">
                <a:cs typeface="B Nazanin" panose="00000400000000000000" pitchFamily="2" charset="-78"/>
              </a:rPr>
              <a:t>تغییراتی که در فتاوای فقها دیده می شود گاه ناشی از تغییر موضوعات و گاه ناشی از تغییر شناختی در باره آنها است</a:t>
            </a:r>
            <a:endParaRPr lang="fa-IR" dirty="0"/>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383642" y="6212302"/>
            <a:ext cx="1983235" cy="369332"/>
          </a:xfrm>
          <a:prstGeom prst="rect">
            <a:avLst/>
          </a:prstGeom>
        </p:spPr>
        <p:txBody>
          <a:bodyPr wrap="none">
            <a:spAutoFit/>
          </a:bodyPr>
          <a:lstStyle/>
          <a:p>
            <a:r>
              <a:rPr lang="fa-IR" dirty="0" smtClean="0"/>
              <a:t>تحول پذیری موضوعات</a:t>
            </a:r>
            <a:endParaRPr lang="fa-IR" dirty="0"/>
          </a:p>
        </p:txBody>
      </p:sp>
    </p:spTree>
    <p:extLst>
      <p:ext uri="{BB962C8B-B14F-4D97-AF65-F5344CB8AC3E}">
        <p14:creationId xmlns:p14="http://schemas.microsoft.com/office/powerpoint/2010/main" val="40274864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06"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429000" y="685800"/>
            <a:ext cx="5257800" cy="731838"/>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pPr rtl="1"/>
            <a:r>
              <a:rPr lang="fa-IR" b="1" dirty="0" smtClean="0">
                <a:ln/>
                <a:solidFill>
                  <a:schemeClr val="accent3"/>
                </a:solidFill>
                <a:cs typeface="B Majid Shadow" panose="00000400000000000000" pitchFamily="2" charset="-78"/>
              </a:rPr>
              <a:t>موضوعات ثابت و متغیر</a:t>
            </a:r>
            <a:endParaRPr lang="en-US" b="1" dirty="0">
              <a:ln/>
              <a:solidFill>
                <a:schemeClr val="accent3"/>
              </a:solidFill>
              <a:cs typeface="B Majid Shadow" panose="00000400000000000000" pitchFamily="2" charset="-78"/>
            </a:endParaRPr>
          </a:p>
        </p:txBody>
      </p:sp>
      <p:sp>
        <p:nvSpPr>
          <p:cNvPr id="3" name="Content Placeholder 2"/>
          <p:cNvSpPr>
            <a:spLocks noGrp="1"/>
          </p:cNvSpPr>
          <p:nvPr>
            <p:ph idx="1"/>
          </p:nvPr>
        </p:nvSpPr>
        <p:spPr>
          <a:xfrm>
            <a:off x="1635066" y="1733267"/>
            <a:ext cx="7051734" cy="4819933"/>
          </a:xfrm>
        </p:spPr>
        <p:txBody>
          <a:bodyPr>
            <a:normAutofit fontScale="47500" lnSpcReduction="20000"/>
          </a:bodyPr>
          <a:lstStyle/>
          <a:p>
            <a:pPr algn="just" rtl="1"/>
            <a:r>
              <a:rPr lang="fa-IR" sz="5900" b="1" u="sng" dirty="0">
                <a:latin typeface="2  Mitra"/>
                <a:cs typeface="B Nazanin" panose="00000400000000000000" pitchFamily="2" charset="-78"/>
              </a:rPr>
              <a:t>موضوعات ثابت؛</a:t>
            </a:r>
            <a:r>
              <a:rPr lang="fa-IR" sz="5900" b="1" dirty="0">
                <a:latin typeface="2  Mitra"/>
                <a:cs typeface="B Nazanin" panose="00000400000000000000" pitchFamily="2" charset="-78"/>
              </a:rPr>
              <a:t> </a:t>
            </a:r>
          </a:p>
          <a:p>
            <a:pPr algn="just" rtl="1"/>
            <a:r>
              <a:rPr lang="fa-IR" sz="4400" b="1" dirty="0">
                <a:latin typeface="2  Mitra"/>
                <a:cs typeface="B Nazanin" panose="00000400000000000000" pitchFamily="2" charset="-78"/>
              </a:rPr>
              <a:t>برخی موضوعاتی که شارع در آنها تصرف و حدود، اجزاء و شرایط آنها را تعیین کرده </a:t>
            </a:r>
            <a:r>
              <a:rPr lang="fa-IR" sz="4400" b="1" dirty="0" smtClean="0">
                <a:latin typeface="2  Mitra"/>
                <a:cs typeface="B Nazanin" panose="00000400000000000000" pitchFamily="2" charset="-78"/>
              </a:rPr>
              <a:t>موضوعات </a:t>
            </a:r>
            <a:r>
              <a:rPr lang="fa-IR" sz="4400" b="1" dirty="0">
                <a:latin typeface="2  Mitra"/>
                <a:cs typeface="B Nazanin" panose="00000400000000000000" pitchFamily="2" charset="-78"/>
              </a:rPr>
              <a:t>ثابت است. موضوعاتی مانند: </a:t>
            </a:r>
            <a:r>
              <a:rPr lang="fa-IR" sz="4400" b="1" dirty="0" smtClean="0">
                <a:latin typeface="2  Mitra"/>
                <a:cs typeface="B Nazanin" panose="00000400000000000000" pitchFamily="2" charset="-78"/>
              </a:rPr>
              <a:t>اعداد، </a:t>
            </a:r>
            <a:r>
              <a:rPr lang="fa-IR" sz="4400" b="1" dirty="0">
                <a:latin typeface="2  Mitra"/>
                <a:cs typeface="B Nazanin" panose="00000400000000000000" pitchFamily="2" charset="-78"/>
              </a:rPr>
              <a:t>اوزان و مقادیر که نمی­تواند متغیر و متفاوت باشد از قبیل مسافت شرعی و یا اندازه آب کر</a:t>
            </a:r>
            <a:r>
              <a:rPr lang="fa-IR" sz="4400" b="1" dirty="0" smtClean="0">
                <a:latin typeface="2  Mitra"/>
                <a:cs typeface="B Nazanin" panose="00000400000000000000" pitchFamily="2" charset="-78"/>
              </a:rPr>
              <a:t>.</a:t>
            </a:r>
            <a:endParaRPr lang="en-US" sz="4400" b="1" dirty="0">
              <a:latin typeface="2  Mitra"/>
              <a:cs typeface="B Nazanin" panose="00000400000000000000" pitchFamily="2" charset="-78"/>
            </a:endParaRPr>
          </a:p>
          <a:p>
            <a:pPr algn="just" rtl="1"/>
            <a:r>
              <a:rPr lang="fa-IR" sz="4400" b="1" dirty="0" smtClean="0">
                <a:latin typeface="2  Mitra"/>
                <a:cs typeface="B Nazanin" panose="00000400000000000000" pitchFamily="2" charset="-78"/>
              </a:rPr>
              <a:t>موضوعات </a:t>
            </a:r>
            <a:r>
              <a:rPr lang="fa-IR" sz="4400" b="1" dirty="0">
                <a:latin typeface="2  Mitra"/>
                <a:cs typeface="B Nazanin" panose="00000400000000000000" pitchFamily="2" charset="-78"/>
              </a:rPr>
              <a:t>ثابت اگر یک بار با دقت مورد پژوهش قرار گیرد دیگر نیازی به پژوهش مجدد ندارد اگر چه تطبیق آن بر مصادیق کاری است که همیشه مورد نیاز است. مانند این که مقدار آب کر و یا مسافت شرعی برای یک بار معین می­شود اما این که کدام آب کر و کدام مسیر مقدارش به اندازه مسافت شرعی است، نیاز به مصداق یابی دارد.</a:t>
            </a:r>
            <a:endParaRPr lang="en-US" sz="4400" b="1" dirty="0">
              <a:latin typeface="2  Mitra"/>
              <a:cs typeface="B Nazanin" panose="00000400000000000000" pitchFamily="2" charset="-78"/>
            </a:endParaRPr>
          </a:p>
          <a:p>
            <a:pPr algn="just" rtl="1"/>
            <a:r>
              <a:rPr lang="fa-IR" sz="5900" b="1" u="sng" dirty="0">
                <a:latin typeface="2  Mitra"/>
                <a:cs typeface="B Nazanin" panose="00000400000000000000" pitchFamily="2" charset="-78"/>
              </a:rPr>
              <a:t>موضوعات متغیر</a:t>
            </a:r>
            <a:r>
              <a:rPr lang="fa-IR" sz="5900" b="1" u="sng" dirty="0" smtClean="0">
                <a:latin typeface="2  Mitra"/>
                <a:cs typeface="B Nazanin" panose="00000400000000000000" pitchFamily="2" charset="-78"/>
              </a:rPr>
              <a:t>؛</a:t>
            </a:r>
          </a:p>
          <a:p>
            <a:pPr algn="just" rtl="1"/>
            <a:r>
              <a:rPr lang="fa-IR" sz="5900" b="1" dirty="0" smtClean="0">
                <a:latin typeface="2  Mitra"/>
                <a:cs typeface="B Nazanin" panose="00000400000000000000" pitchFamily="2" charset="-78"/>
              </a:rPr>
              <a:t> </a:t>
            </a:r>
            <a:r>
              <a:rPr lang="fa-IR" sz="4400" b="1" dirty="0">
                <a:latin typeface="2  Mitra"/>
                <a:cs typeface="B Nazanin" panose="00000400000000000000" pitchFamily="2" charset="-78"/>
              </a:rPr>
              <a:t>منظور موضوعاتی است که به دلایل مختلف ممکن است تغییر کنند که به تبع آن حکم نیز تغییر می­کند. بسیاری از موضوعات احکام شرعی که دارای قید، شرط، جزء و صفت هستند که تغییر این موارد سبب تغییر موضوع می­شود. مانند این که </a:t>
            </a:r>
            <a:r>
              <a:rPr lang="fa-IR" sz="4400" b="1" dirty="0" smtClean="0">
                <a:latin typeface="2  Mitra"/>
                <a:cs typeface="B Nazanin" panose="00000400000000000000" pitchFamily="2" charset="-78"/>
              </a:rPr>
              <a:t>خون در صورتی که از حیوان جهنده در بدن باشد نجس در غیر اینصورت پاک است.</a:t>
            </a:r>
            <a:endParaRPr lang="en-US" sz="4400" b="1" dirty="0">
              <a:latin typeface="2  Mitra"/>
              <a:cs typeface="B Nazanin" panose="00000400000000000000" pitchFamily="2" charset="-78"/>
            </a:endParaRPr>
          </a:p>
          <a:p>
            <a:pPr algn="just"/>
            <a:endParaRPr lang="fa-IR" dirty="0"/>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5" name="Rectangle 4"/>
          <p:cNvSpPr/>
          <p:nvPr/>
        </p:nvSpPr>
        <p:spPr>
          <a:xfrm>
            <a:off x="383642" y="6212302"/>
            <a:ext cx="2039341" cy="369332"/>
          </a:xfrm>
          <a:prstGeom prst="rect">
            <a:avLst/>
          </a:prstGeom>
        </p:spPr>
        <p:txBody>
          <a:bodyPr wrap="none">
            <a:spAutoFit/>
          </a:bodyPr>
          <a:lstStyle/>
          <a:p>
            <a:r>
              <a:rPr lang="fa-IR" dirty="0" smtClean="0"/>
              <a:t>موضوعات ثابت و متغیر</a:t>
            </a:r>
            <a:endParaRPr lang="fa-IR" dirty="0"/>
          </a:p>
        </p:txBody>
      </p:sp>
    </p:spTree>
    <p:extLst>
      <p:ext uri="{BB962C8B-B14F-4D97-AF65-F5344CB8AC3E}">
        <p14:creationId xmlns:p14="http://schemas.microsoft.com/office/powerpoint/2010/main" val="894113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84" y="5285452"/>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514600" y="685800"/>
            <a:ext cx="6172201" cy="731838"/>
          </a:xfrm>
        </p:spPr>
        <p:txBody>
          <a:bodyPr>
            <a:normAutofit fontScale="90000"/>
          </a:bodyPr>
          <a:lstStyle/>
          <a:p>
            <a:pPr rtl="1"/>
            <a:r>
              <a:rPr lang="fa-IR" dirty="0" smtClean="0">
                <a:solidFill>
                  <a:srgbClr val="7030A0"/>
                </a:solidFill>
                <a:cs typeface="B Majid Shadow" panose="00000400000000000000" pitchFamily="2" charset="-78"/>
              </a:rPr>
              <a:t>علل و عوامل تغییر موضوعات</a:t>
            </a:r>
            <a:endParaRPr lang="en-US" dirty="0">
              <a:solidFill>
                <a:srgbClr val="7030A0"/>
              </a:solidFill>
              <a:cs typeface="B Majid Shadow" panose="00000400000000000000" pitchFamily="2" charset="-78"/>
            </a:endParaRPr>
          </a:p>
        </p:txBody>
      </p:sp>
      <p:sp>
        <p:nvSpPr>
          <p:cNvPr id="3" name="Content Placeholder 2"/>
          <p:cNvSpPr>
            <a:spLocks noGrp="1"/>
          </p:cNvSpPr>
          <p:nvPr>
            <p:ph idx="1"/>
          </p:nvPr>
        </p:nvSpPr>
        <p:spPr>
          <a:xfrm>
            <a:off x="1750556" y="1694578"/>
            <a:ext cx="7051734" cy="5011022"/>
          </a:xfrm>
        </p:spPr>
        <p:txBody>
          <a:bodyPr>
            <a:normAutofit fontScale="85000" lnSpcReduction="20000"/>
          </a:bodyPr>
          <a:lstStyle/>
          <a:p>
            <a:pPr algn="just" rtl="1"/>
            <a:r>
              <a:rPr lang="fa-IR" b="1" dirty="0">
                <a:cs typeface="B Nazanin" panose="00000400000000000000" pitchFamily="2" charset="-78"/>
              </a:rPr>
              <a:t>یکی از مهمترین مباحث موضوع شناسی بحث تبدیل و تغییر موضوعات </a:t>
            </a:r>
            <a:r>
              <a:rPr lang="fa-IR" b="1" dirty="0" smtClean="0">
                <a:cs typeface="B Nazanin" panose="00000400000000000000" pitchFamily="2" charset="-78"/>
              </a:rPr>
              <a:t>است و علل و عوامل تغییر است </a:t>
            </a:r>
          </a:p>
          <a:p>
            <a:pPr algn="just" rtl="1"/>
            <a:r>
              <a:rPr lang="fa-IR" b="1" dirty="0" smtClean="0">
                <a:cs typeface="B Nazanin" panose="00000400000000000000" pitchFamily="2" charset="-78"/>
              </a:rPr>
              <a:t>شناخت </a:t>
            </a:r>
            <a:r>
              <a:rPr lang="fa-IR" b="1" dirty="0">
                <a:cs typeface="B Nazanin" panose="00000400000000000000" pitchFamily="2" charset="-78"/>
              </a:rPr>
              <a:t>علل تغییر </a:t>
            </a:r>
            <a:r>
              <a:rPr lang="fa-IR" b="1" dirty="0" smtClean="0">
                <a:cs typeface="B Nazanin" panose="00000400000000000000" pitchFamily="2" charset="-78"/>
              </a:rPr>
              <a:t>موضوعات در </a:t>
            </a:r>
            <a:r>
              <a:rPr lang="fa-IR" b="1" dirty="0">
                <a:cs typeface="B Nazanin" panose="00000400000000000000" pitchFamily="2" charset="-78"/>
              </a:rPr>
              <a:t>سه مقام </a:t>
            </a:r>
            <a:r>
              <a:rPr lang="fa-IR" b="1" dirty="0" smtClean="0">
                <a:cs typeface="B Nazanin" panose="00000400000000000000" pitchFamily="2" charset="-78"/>
              </a:rPr>
              <a:t>افتا، </a:t>
            </a:r>
            <a:r>
              <a:rPr lang="fa-IR" b="1" dirty="0">
                <a:cs typeface="B Nazanin" panose="00000400000000000000" pitchFamily="2" charset="-78"/>
              </a:rPr>
              <a:t>اجرا و قضا </a:t>
            </a:r>
            <a:r>
              <a:rPr lang="fa-IR" b="1" dirty="0" smtClean="0">
                <a:cs typeface="B Nazanin" panose="00000400000000000000" pitchFamily="2" charset="-78"/>
              </a:rPr>
              <a:t>اهمیت </a:t>
            </a:r>
            <a:r>
              <a:rPr lang="fa-IR" b="1" dirty="0">
                <a:cs typeface="B Nazanin" panose="00000400000000000000" pitchFamily="2" charset="-78"/>
              </a:rPr>
              <a:t>ویژه­ای دارد زیرا با آگاهی از آنها تشخیص </a:t>
            </a:r>
            <a:r>
              <a:rPr lang="fa-IR" b="1" dirty="0" smtClean="0">
                <a:cs typeface="B Nazanin" panose="00000400000000000000" pitchFamily="2" charset="-78"/>
              </a:rPr>
              <a:t>موضوعات و تغییرات  آنها آسان­تر و اجرا و قضا ممکن می­شود</a:t>
            </a:r>
            <a:r>
              <a:rPr lang="fa-IR" b="1" dirty="0">
                <a:cs typeface="B Nazanin" panose="00000400000000000000" pitchFamily="2" charset="-78"/>
              </a:rPr>
              <a:t>.</a:t>
            </a:r>
            <a:endParaRPr lang="en-US" b="1" dirty="0">
              <a:cs typeface="B Nazanin" panose="00000400000000000000" pitchFamily="2" charset="-78"/>
            </a:endParaRPr>
          </a:p>
          <a:p>
            <a:pPr algn="just" rtl="1"/>
            <a:r>
              <a:rPr lang="fa-IR" b="1" dirty="0">
                <a:cs typeface="B Nazanin" panose="00000400000000000000" pitchFamily="2" charset="-78"/>
              </a:rPr>
              <a:t>علل و عوامل تغییر موضوعات فراوانند و برخی اعتقاد دارند که احصاء آنها امکان پذیر نیست اما به نظر می­رسد می­توان آنها را تحت عناوین کلی قرار داد و تا حدودی موارد قطعی را مشخص کرد. </a:t>
            </a:r>
            <a:endParaRPr lang="fa-IR" b="1" dirty="0" smtClean="0">
              <a:cs typeface="B Nazanin" panose="00000400000000000000" pitchFamily="2" charset="-78"/>
            </a:endParaRPr>
          </a:p>
          <a:p>
            <a:pPr algn="just" rtl="1"/>
            <a:r>
              <a:rPr lang="fa-IR" b="1" dirty="0" smtClean="0">
                <a:cs typeface="B Nazanin" panose="00000400000000000000" pitchFamily="2" charset="-78"/>
              </a:rPr>
              <a:t>مصلحت و مفسده یکی از مهمترین و محوری ترین علل تغییر موضوعات است که بسیاری از علل به آنها بر       می گردد</a:t>
            </a:r>
            <a:endParaRPr lang="fa-IR" dirty="0"/>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90914" y="6256721"/>
            <a:ext cx="2223686" cy="369332"/>
          </a:xfrm>
          <a:prstGeom prst="rect">
            <a:avLst/>
          </a:prstGeom>
        </p:spPr>
        <p:txBody>
          <a:bodyPr wrap="none">
            <a:spAutoFit/>
          </a:bodyPr>
          <a:lstStyle/>
          <a:p>
            <a:r>
              <a:rPr lang="fa-IR" dirty="0" smtClean="0"/>
              <a:t>علل و عوامل تغییرموضوع</a:t>
            </a:r>
            <a:endParaRPr lang="fa-IR" dirty="0"/>
          </a:p>
        </p:txBody>
      </p:sp>
    </p:spTree>
    <p:extLst>
      <p:ext uri="{BB962C8B-B14F-4D97-AF65-F5344CB8AC3E}">
        <p14:creationId xmlns:p14="http://schemas.microsoft.com/office/powerpoint/2010/main" val="42521620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41033"/>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fontScale="90000"/>
          </a:bodyPr>
          <a:lstStyle/>
          <a:p>
            <a:pPr rtl="1"/>
            <a:r>
              <a:rPr lang="fa-IR" dirty="0" smtClean="0">
                <a:solidFill>
                  <a:schemeClr val="accent5">
                    <a:lumMod val="50000"/>
                  </a:schemeClr>
                </a:solidFill>
                <a:cs typeface="B Majid Shadow" panose="00000400000000000000" pitchFamily="2" charset="-78"/>
              </a:rPr>
              <a:t>انواع علل تغییر موضوعات</a:t>
            </a:r>
            <a:endParaRPr lang="en-US" dirty="0">
              <a:solidFill>
                <a:schemeClr val="accent5">
                  <a:lumMod val="50000"/>
                </a:schemeClr>
              </a:solidFill>
              <a:cs typeface="B Majid Shadow" panose="00000400000000000000" pitchFamily="2" charset="-78"/>
            </a:endParaRPr>
          </a:p>
        </p:txBody>
      </p:sp>
      <p:sp>
        <p:nvSpPr>
          <p:cNvPr id="3" name="Content Placeholder 2"/>
          <p:cNvSpPr>
            <a:spLocks noGrp="1"/>
          </p:cNvSpPr>
          <p:nvPr>
            <p:ph idx="1"/>
          </p:nvPr>
        </p:nvSpPr>
        <p:spPr>
          <a:xfrm>
            <a:off x="1635066" y="1733268"/>
            <a:ext cx="7051734" cy="4667532"/>
          </a:xfrm>
        </p:spPr>
        <p:txBody>
          <a:bodyPr>
            <a:normAutofit fontScale="92500" lnSpcReduction="10000"/>
          </a:bodyPr>
          <a:lstStyle/>
          <a:p>
            <a:pPr algn="just" rtl="1"/>
            <a:r>
              <a:rPr lang="fa-IR" b="1" dirty="0">
                <a:cs typeface="B Nazanin" panose="00000400000000000000" pitchFamily="2" charset="-78"/>
              </a:rPr>
              <a:t>علل عمومی؛   منظور عللی است که شرط عمومی </a:t>
            </a:r>
            <a:r>
              <a:rPr lang="fa-IR" b="1" dirty="0" smtClean="0">
                <a:cs typeface="B Nazanin" panose="00000400000000000000" pitchFamily="2" charset="-78"/>
              </a:rPr>
              <a:t>فعلیت </a:t>
            </a:r>
            <a:r>
              <a:rPr lang="fa-IR" b="1" dirty="0">
                <a:cs typeface="B Nazanin" panose="00000400000000000000" pitchFamily="2" charset="-78"/>
              </a:rPr>
              <a:t>همه احکام شرعی است و بود و نبود تکلیف به آنها بستگی </a:t>
            </a:r>
            <a:r>
              <a:rPr lang="fa-IR" b="1" dirty="0" smtClean="0">
                <a:cs typeface="B Nazanin" panose="00000400000000000000" pitchFamily="2" charset="-78"/>
              </a:rPr>
              <a:t>دارد.</a:t>
            </a:r>
          </a:p>
          <a:p>
            <a:pPr algn="just" rtl="1"/>
            <a:r>
              <a:rPr lang="fa-IR" b="1" dirty="0" smtClean="0">
                <a:cs typeface="B Nazanin" panose="00000400000000000000" pitchFamily="2" charset="-78"/>
              </a:rPr>
              <a:t> </a:t>
            </a:r>
            <a:r>
              <a:rPr lang="fa-IR" b="1" dirty="0">
                <a:cs typeface="B Nazanin" panose="00000400000000000000" pitchFamily="2" charset="-78"/>
              </a:rPr>
              <a:t>مانند: موت و </a:t>
            </a:r>
            <a:r>
              <a:rPr lang="fa-IR" b="1" dirty="0" smtClean="0">
                <a:cs typeface="B Nazanin" panose="00000400000000000000" pitchFamily="2" charset="-78"/>
              </a:rPr>
              <a:t>حیات، </a:t>
            </a:r>
            <a:r>
              <a:rPr lang="fa-IR" b="1" dirty="0">
                <a:cs typeface="B Nazanin" panose="00000400000000000000" pitchFamily="2" charset="-78"/>
              </a:rPr>
              <a:t>قدرت و عجز، بلوغ و رشد، عقل و جنون خواب و بیداری، هشیاری و غفلت و سهو، مستی، جنسیت مرد و </a:t>
            </a:r>
            <a:r>
              <a:rPr lang="fa-IR" b="1" dirty="0" smtClean="0">
                <a:cs typeface="B Nazanin" panose="00000400000000000000" pitchFamily="2" charset="-78"/>
              </a:rPr>
              <a:t>زن، مطابقت با شرع</a:t>
            </a:r>
            <a:endParaRPr lang="en-US" b="1" dirty="0">
              <a:cs typeface="B Nazanin" panose="00000400000000000000" pitchFamily="2" charset="-78"/>
            </a:endParaRPr>
          </a:p>
          <a:p>
            <a:pPr algn="just" rtl="1"/>
            <a:r>
              <a:rPr lang="fa-IR" b="1" dirty="0">
                <a:cs typeface="B Nazanin" panose="00000400000000000000" pitchFamily="2" charset="-78"/>
              </a:rPr>
              <a:t> علل اختصاصی؛  منظور عللی است که با وجود شرایط عمومی در برخی از موضوعات باعث تغییر موضوع می­گردد. این علل عبارت­اند از: نیت، کم، کیف، وصف، مقدار، عدد، و ...</a:t>
            </a:r>
            <a:endParaRPr lang="en-US" b="1" dirty="0">
              <a:cs typeface="B Nazanin" panose="00000400000000000000" pitchFamily="2" charset="-78"/>
            </a:endParaRPr>
          </a:p>
          <a:p>
            <a:pPr algn="just"/>
            <a:endParaRPr lang="fa-IR" b="1" dirty="0">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83642" y="6212302"/>
            <a:ext cx="2238113" cy="369332"/>
          </a:xfrm>
          <a:prstGeom prst="rect">
            <a:avLst/>
          </a:prstGeom>
        </p:spPr>
        <p:txBody>
          <a:bodyPr wrap="none">
            <a:spAutoFit/>
          </a:bodyPr>
          <a:lstStyle/>
          <a:p>
            <a:r>
              <a:rPr lang="fa-IR" dirty="0" smtClean="0"/>
              <a:t>انواع علل تغییر موضوعات</a:t>
            </a:r>
            <a:endParaRPr lang="fa-IR" dirty="0"/>
          </a:p>
        </p:txBody>
      </p:sp>
    </p:spTree>
    <p:extLst>
      <p:ext uri="{BB962C8B-B14F-4D97-AF65-F5344CB8AC3E}">
        <p14:creationId xmlns:p14="http://schemas.microsoft.com/office/powerpoint/2010/main" val="12942295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1816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971800" y="674262"/>
            <a:ext cx="5715000" cy="731838"/>
          </a:xfrm>
        </p:spPr>
        <p:txBody>
          <a:bodyPr>
            <a:normAutofit fontScale="90000"/>
          </a:bodyPr>
          <a:lstStyle/>
          <a:p>
            <a:pPr rtl="1"/>
            <a:r>
              <a:rPr lang="fa-IR" dirty="0" smtClean="0">
                <a:solidFill>
                  <a:schemeClr val="accent3">
                    <a:lumMod val="50000"/>
                  </a:schemeClr>
                </a:solidFill>
                <a:cs typeface="B Majid Shadow" panose="00000400000000000000" pitchFamily="2" charset="-78"/>
              </a:rPr>
              <a:t>تغییر قصد و وصف</a:t>
            </a:r>
            <a:endParaRPr lang="en-US" dirty="0">
              <a:solidFill>
                <a:schemeClr val="accent3">
                  <a:lumMod val="50000"/>
                </a:schemeClr>
              </a:solidFill>
              <a:cs typeface="B Majid Shadow" panose="00000400000000000000" pitchFamily="2" charset="-78"/>
            </a:endParaRPr>
          </a:p>
        </p:txBody>
      </p:sp>
      <p:sp>
        <p:nvSpPr>
          <p:cNvPr id="3" name="Content Placeholder 2"/>
          <p:cNvSpPr>
            <a:spLocks noGrp="1"/>
          </p:cNvSpPr>
          <p:nvPr>
            <p:ph idx="1"/>
          </p:nvPr>
        </p:nvSpPr>
        <p:spPr>
          <a:xfrm>
            <a:off x="1634905" y="1396252"/>
            <a:ext cx="7051734" cy="4971766"/>
          </a:xfrm>
        </p:spPr>
        <p:txBody>
          <a:bodyPr>
            <a:noAutofit/>
          </a:bodyPr>
          <a:lstStyle/>
          <a:p>
            <a:pPr marL="0" indent="0" algn="just" rtl="1">
              <a:buNone/>
            </a:pPr>
            <a:r>
              <a:rPr lang="fa-IR" sz="2400" b="1" u="sng" dirty="0" smtClean="0">
                <a:cs typeface="B Nazanin" panose="00000400000000000000" pitchFamily="2" charset="-78"/>
              </a:rPr>
              <a:t>تغییر قصد ؛</a:t>
            </a:r>
          </a:p>
          <a:p>
            <a:pPr algn="just" rtl="1"/>
            <a:r>
              <a:rPr lang="fa-IR" sz="2400" b="1" dirty="0" smtClean="0">
                <a:cs typeface="B Nazanin" panose="00000400000000000000" pitchFamily="2" charset="-78"/>
              </a:rPr>
              <a:t> </a:t>
            </a:r>
            <a:r>
              <a:rPr lang="fa-IR" sz="2400" b="1" dirty="0">
                <a:cs typeface="B Nazanin" panose="00000400000000000000" pitchFamily="2" charset="-78"/>
              </a:rPr>
              <a:t>نیت در برخی از موضوعات باعث تغییر آن می­شود. موضوعات عبادی برای نمونه شرط صحت نماز قصد </a:t>
            </a:r>
            <a:r>
              <a:rPr lang="fa-IR" sz="2400" b="1">
                <a:cs typeface="B Nazanin" panose="00000400000000000000" pitchFamily="2" charset="-78"/>
              </a:rPr>
              <a:t>قربت </a:t>
            </a:r>
            <a:r>
              <a:rPr lang="fa-IR" sz="2400" b="1" smtClean="0">
                <a:cs typeface="B Nazanin" panose="00000400000000000000" pitchFamily="2" charset="-78"/>
              </a:rPr>
              <a:t>است اگر مکلف قصد نکند نماز باطل است. </a:t>
            </a:r>
            <a:r>
              <a:rPr lang="fa-IR" sz="2400" b="1" dirty="0">
                <a:cs typeface="B Nazanin" panose="00000400000000000000" pitchFamily="2" charset="-78"/>
              </a:rPr>
              <a:t>یا این که </a:t>
            </a:r>
            <a:r>
              <a:rPr lang="fa-IR" sz="2400" b="1" dirty="0" smtClean="0">
                <a:cs typeface="B Nazanin" panose="00000400000000000000" pitchFamily="2" charset="-78"/>
              </a:rPr>
              <a:t>شرط قصر نماز این است که از </a:t>
            </a:r>
            <a:r>
              <a:rPr lang="fa-IR" sz="2400" b="1" dirty="0">
                <a:cs typeface="B Nazanin" panose="00000400000000000000" pitchFamily="2" charset="-78"/>
              </a:rPr>
              <a:t>ابتداء قصد سفر بیش از هشت فرسخ </a:t>
            </a:r>
            <a:r>
              <a:rPr lang="fa-IR" sz="2400" b="1" dirty="0" smtClean="0">
                <a:cs typeface="B Nazanin" panose="00000400000000000000" pitchFamily="2" charset="-78"/>
              </a:rPr>
              <a:t>داشته باشد . نذر از موضوعات قصدی و از مبدلات موضوع است</a:t>
            </a:r>
            <a:endParaRPr lang="en-US" sz="2400" b="1" dirty="0">
              <a:cs typeface="B Nazanin" panose="00000400000000000000" pitchFamily="2" charset="-78"/>
            </a:endParaRPr>
          </a:p>
          <a:p>
            <a:pPr marL="0" indent="0" algn="just" rtl="1">
              <a:buNone/>
            </a:pPr>
            <a:r>
              <a:rPr lang="fa-IR" sz="2400" b="1" u="sng" dirty="0" smtClean="0">
                <a:cs typeface="B Nazanin" panose="00000400000000000000" pitchFamily="2" charset="-78"/>
              </a:rPr>
              <a:t>تغییر وصف؛</a:t>
            </a:r>
            <a:r>
              <a:rPr lang="fa-IR" sz="2400" b="1" dirty="0" smtClean="0">
                <a:cs typeface="B Nazanin" panose="00000400000000000000" pitchFamily="2" charset="-78"/>
              </a:rPr>
              <a:t> </a:t>
            </a:r>
            <a:endParaRPr lang="fa-IR" sz="2400" b="1" dirty="0">
              <a:cs typeface="B Nazanin" panose="00000400000000000000" pitchFamily="2" charset="-78"/>
            </a:endParaRPr>
          </a:p>
          <a:p>
            <a:pPr algn="just" rtl="1"/>
            <a:r>
              <a:rPr lang="fa-IR" sz="2400" b="1" dirty="0" smtClean="0">
                <a:cs typeface="B Nazanin" panose="00000400000000000000" pitchFamily="2" charset="-78"/>
              </a:rPr>
              <a:t>برخی </a:t>
            </a:r>
            <a:r>
              <a:rPr lang="fa-IR" sz="2400" b="1" dirty="0">
                <a:cs typeface="B Nazanin" panose="00000400000000000000" pitchFamily="2" charset="-78"/>
              </a:rPr>
              <a:t>از موضوعات بسته به صفت تغییر می­کند به عبارت دیگر اگر صفت آن تغییر کند موضوع نیز تغییر می­کند این موضوعات همواره موصوف قرار می گیرند. مانند آب مطلق، آب نجس و مکان غصبی. بدیهی است هر یک از این موضوعات با لحاظ این صفات احکامی دارند و در صورتی که این صفات تغییر کند موضوع نیز تغییر می­کند. </a:t>
            </a:r>
            <a:endParaRPr lang="en-US" sz="2400" b="1" dirty="0">
              <a:cs typeface="B Nazanin" panose="00000400000000000000" pitchFamily="2" charset="-78"/>
            </a:endParaRPr>
          </a:p>
          <a:p>
            <a:pPr algn="just"/>
            <a:endParaRPr lang="fa-IR" sz="2800" b="1" dirty="0">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83642" y="6212302"/>
            <a:ext cx="1662635" cy="369332"/>
          </a:xfrm>
          <a:prstGeom prst="rect">
            <a:avLst/>
          </a:prstGeom>
        </p:spPr>
        <p:txBody>
          <a:bodyPr wrap="none">
            <a:spAutoFit/>
          </a:bodyPr>
          <a:lstStyle/>
          <a:p>
            <a:r>
              <a:rPr lang="fa-IR" dirty="0" smtClean="0"/>
              <a:t>تغییر قصد و وصف</a:t>
            </a:r>
            <a:endParaRPr lang="fa-IR" dirty="0"/>
          </a:p>
        </p:txBody>
      </p:sp>
    </p:spTree>
    <p:extLst>
      <p:ext uri="{BB962C8B-B14F-4D97-AF65-F5344CB8AC3E}">
        <p14:creationId xmlns:p14="http://schemas.microsoft.com/office/powerpoint/2010/main" val="15035233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1816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dirty="0" smtClean="0">
                <a:solidFill>
                  <a:srgbClr val="00B050"/>
                </a:solidFill>
                <a:cs typeface="B Majid Shadow" panose="00000400000000000000" pitchFamily="2" charset="-78"/>
              </a:rPr>
              <a:t>تغییر کمیت و کیفیت</a:t>
            </a:r>
            <a:endParaRPr lang="en-US" dirty="0">
              <a:solidFill>
                <a:srgbClr val="00B050"/>
              </a:solidFill>
              <a:cs typeface="B Majid Shadow" panose="00000400000000000000" pitchFamily="2" charset="-78"/>
            </a:endParaRPr>
          </a:p>
        </p:txBody>
      </p:sp>
      <p:sp>
        <p:nvSpPr>
          <p:cNvPr id="3" name="Content Placeholder 2"/>
          <p:cNvSpPr>
            <a:spLocks noGrp="1"/>
          </p:cNvSpPr>
          <p:nvPr>
            <p:ph idx="1"/>
          </p:nvPr>
        </p:nvSpPr>
        <p:spPr>
          <a:xfrm>
            <a:off x="1635066" y="1600200"/>
            <a:ext cx="7051734" cy="4800600"/>
          </a:xfrm>
        </p:spPr>
        <p:txBody>
          <a:bodyPr>
            <a:noAutofit/>
          </a:bodyPr>
          <a:lstStyle/>
          <a:p>
            <a:pPr marL="0" indent="0" algn="just" rtl="1">
              <a:buNone/>
            </a:pPr>
            <a:r>
              <a:rPr lang="fa-IR" sz="2800" b="1" u="sng" dirty="0" smtClean="0">
                <a:cs typeface="B Nazanin" panose="00000400000000000000" pitchFamily="2" charset="-78"/>
              </a:rPr>
              <a:t>تغییر کمیت؛</a:t>
            </a:r>
          </a:p>
          <a:p>
            <a:pPr algn="just" rtl="1"/>
            <a:r>
              <a:rPr lang="fa-IR" sz="2800" b="1" dirty="0" smtClean="0">
                <a:cs typeface="B Nazanin" panose="00000400000000000000" pitchFamily="2" charset="-78"/>
              </a:rPr>
              <a:t> </a:t>
            </a:r>
            <a:r>
              <a:rPr lang="fa-IR" sz="2800" b="1" dirty="0">
                <a:cs typeface="B Nazanin" panose="00000400000000000000" pitchFamily="2" charset="-78"/>
              </a:rPr>
              <a:t>برخی از موضوعات مقدار در آنها دخیل است این مقدار ممکن است در وزن، حجم و یا مسافت باشد. که با تغییر آن مقدار موضوع نیز متفاوت می­شود</a:t>
            </a:r>
            <a:r>
              <a:rPr lang="fa-IR" sz="2800" b="1" dirty="0" smtClean="0">
                <a:cs typeface="B Nazanin" panose="00000400000000000000" pitchFamily="2" charset="-78"/>
              </a:rPr>
              <a:t>. موضوعاتی مسافت </a:t>
            </a:r>
            <a:r>
              <a:rPr lang="fa-IR" sz="2800" b="1" dirty="0">
                <a:cs typeface="B Nazanin" panose="00000400000000000000" pitchFamily="2" charset="-78"/>
              </a:rPr>
              <a:t>شرعی و آب کر از این قبیل­اند.</a:t>
            </a:r>
            <a:endParaRPr lang="en-US" sz="2800" b="1" dirty="0">
              <a:cs typeface="B Nazanin" panose="00000400000000000000" pitchFamily="2" charset="-78"/>
            </a:endParaRPr>
          </a:p>
          <a:p>
            <a:pPr marL="0" indent="0" algn="just" rtl="1">
              <a:buNone/>
            </a:pPr>
            <a:r>
              <a:rPr lang="fa-IR" sz="2800" b="1" u="sng" dirty="0" smtClean="0">
                <a:cs typeface="B Nazanin" panose="00000400000000000000" pitchFamily="2" charset="-78"/>
              </a:rPr>
              <a:t>تغییرکیفیت؛</a:t>
            </a:r>
            <a:r>
              <a:rPr lang="fa-IR" sz="2800" b="1" dirty="0" smtClean="0">
                <a:cs typeface="B Nazanin" panose="00000400000000000000" pitchFamily="2" charset="-78"/>
              </a:rPr>
              <a:t> </a:t>
            </a:r>
          </a:p>
          <a:p>
            <a:pPr algn="just" rtl="1"/>
            <a:r>
              <a:rPr lang="fa-IR" sz="2800" b="1" dirty="0" smtClean="0">
                <a:cs typeface="B Nazanin" panose="00000400000000000000" pitchFamily="2" charset="-78"/>
              </a:rPr>
              <a:t>برخی </a:t>
            </a:r>
            <a:r>
              <a:rPr lang="fa-IR" sz="2800" b="1" dirty="0">
                <a:cs typeface="B Nazanin" panose="00000400000000000000" pitchFamily="2" charset="-78"/>
              </a:rPr>
              <a:t>دیگر از موضوعات بستگی به کیفیت خاصی دارند و اگر آن کیفیت تغییر کند موضوع نیز تغییر </a:t>
            </a:r>
            <a:r>
              <a:rPr lang="fa-IR" sz="2800" b="1" dirty="0" smtClean="0">
                <a:cs typeface="B Nazanin" panose="00000400000000000000" pitchFamily="2" charset="-78"/>
              </a:rPr>
              <a:t>   می­کند</a:t>
            </a:r>
            <a:r>
              <a:rPr lang="fa-IR" sz="2800" b="1" dirty="0">
                <a:cs typeface="B Nazanin" panose="00000400000000000000" pitchFamily="2" charset="-78"/>
              </a:rPr>
              <a:t>. بحث استحاله مربوط به این نوع موضوعات </a:t>
            </a:r>
            <a:r>
              <a:rPr lang="fa-IR" sz="2800" b="1" dirty="0" smtClean="0">
                <a:cs typeface="B Nazanin" panose="00000400000000000000" pitchFamily="2" charset="-78"/>
              </a:rPr>
              <a:t> می­شود</a:t>
            </a:r>
            <a:r>
              <a:rPr lang="fa-IR" sz="2800" b="1" dirty="0">
                <a:cs typeface="B Nazanin" panose="00000400000000000000" pitchFamily="2" charset="-78"/>
              </a:rPr>
              <a:t>.</a:t>
            </a:r>
            <a:endParaRPr lang="en-US" sz="2800" b="1" dirty="0">
              <a:cs typeface="B Nazanin" panose="00000400000000000000" pitchFamily="2" charset="-78"/>
            </a:endParaRPr>
          </a:p>
          <a:p>
            <a:pPr algn="just"/>
            <a:endParaRPr lang="fa-IR" sz="2800" b="1" dirty="0">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64305" y="6303772"/>
            <a:ext cx="1681871" cy="369332"/>
          </a:xfrm>
          <a:prstGeom prst="rect">
            <a:avLst/>
          </a:prstGeom>
        </p:spPr>
        <p:txBody>
          <a:bodyPr wrap="none">
            <a:spAutoFit/>
          </a:bodyPr>
          <a:lstStyle/>
          <a:p>
            <a:r>
              <a:rPr lang="fa-IR" dirty="0" smtClean="0"/>
              <a:t>تغییر کمیت و کیفیت</a:t>
            </a:r>
            <a:endParaRPr lang="fa-IR" dirty="0"/>
          </a:p>
        </p:txBody>
      </p:sp>
    </p:spTree>
    <p:extLst>
      <p:ext uri="{BB962C8B-B14F-4D97-AF65-F5344CB8AC3E}">
        <p14:creationId xmlns:p14="http://schemas.microsoft.com/office/powerpoint/2010/main" val="26594735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429000" y="685800"/>
            <a:ext cx="5257800" cy="731838"/>
          </a:xfrm>
        </p:spPr>
        <p:txBody>
          <a:bodyPr>
            <a:normAutofit fontScale="90000"/>
          </a:bodyPr>
          <a:lstStyle/>
          <a:p>
            <a:pPr rtl="1"/>
            <a:r>
              <a:rPr lang="fa-IR" dirty="0" smtClean="0">
                <a:solidFill>
                  <a:schemeClr val="tx2">
                    <a:lumMod val="50000"/>
                  </a:schemeClr>
                </a:solidFill>
                <a:cs typeface="B Majid Shadow" panose="00000400000000000000" pitchFamily="2" charset="-78"/>
              </a:rPr>
              <a:t>تغییر زمان و مکان</a:t>
            </a:r>
            <a:endParaRPr lang="en-US" dirty="0">
              <a:solidFill>
                <a:schemeClr val="tx2">
                  <a:lumMod val="50000"/>
                </a:schemeClr>
              </a:solidFill>
              <a:cs typeface="B Majid Shadow" panose="00000400000000000000" pitchFamily="2" charset="-78"/>
            </a:endParaRPr>
          </a:p>
        </p:txBody>
      </p:sp>
      <p:sp>
        <p:nvSpPr>
          <p:cNvPr id="3" name="Content Placeholder 2"/>
          <p:cNvSpPr>
            <a:spLocks noGrp="1"/>
          </p:cNvSpPr>
          <p:nvPr>
            <p:ph idx="1"/>
          </p:nvPr>
        </p:nvSpPr>
        <p:spPr>
          <a:xfrm>
            <a:off x="1714667" y="1561607"/>
            <a:ext cx="6972133" cy="4876800"/>
          </a:xfrm>
        </p:spPr>
        <p:txBody>
          <a:bodyPr>
            <a:normAutofit lnSpcReduction="10000"/>
          </a:bodyPr>
          <a:lstStyle/>
          <a:p>
            <a:pPr marL="0" indent="0" algn="just" rtl="1">
              <a:buNone/>
            </a:pPr>
            <a:r>
              <a:rPr lang="fa-IR" b="1" u="sng" dirty="0" smtClean="0">
                <a:cs typeface="B Nazanin" panose="00000400000000000000" pitchFamily="2" charset="-78"/>
              </a:rPr>
              <a:t>تغییر زمان؛</a:t>
            </a:r>
          </a:p>
          <a:p>
            <a:pPr algn="just" rtl="1"/>
            <a:r>
              <a:rPr lang="fa-IR" b="1" dirty="0" smtClean="0">
                <a:cs typeface="B Nazanin" panose="00000400000000000000" pitchFamily="2" charset="-78"/>
              </a:rPr>
              <a:t> </a:t>
            </a:r>
            <a:r>
              <a:rPr lang="fa-IR" b="1" dirty="0">
                <a:cs typeface="B Nazanin" panose="00000400000000000000" pitchFamily="2" charset="-78"/>
              </a:rPr>
              <a:t>برخی از موضوعات با زمان خاصی پیوند خورده­اند و اگر آن زمان تغییر کند موضوع نیز تغییر می­کند. مانند برخی نماز که قبل از دخول وقت باطل، در وقت صحیح و بعد از وقت </a:t>
            </a:r>
            <a:r>
              <a:rPr lang="fa-IR" b="1" dirty="0" smtClean="0">
                <a:cs typeface="B Nazanin" panose="00000400000000000000" pitchFamily="2" charset="-78"/>
              </a:rPr>
              <a:t>قضاء        </a:t>
            </a:r>
            <a:r>
              <a:rPr lang="fa-IR" b="1" dirty="0">
                <a:cs typeface="B Nazanin" panose="00000400000000000000" pitchFamily="2" charset="-78"/>
              </a:rPr>
              <a:t>می­شود.</a:t>
            </a:r>
            <a:endParaRPr lang="en-US" b="1" dirty="0">
              <a:cs typeface="B Nazanin" panose="00000400000000000000" pitchFamily="2" charset="-78"/>
            </a:endParaRPr>
          </a:p>
          <a:p>
            <a:pPr marL="0" indent="0" algn="just" rtl="1">
              <a:buNone/>
            </a:pPr>
            <a:r>
              <a:rPr lang="fa-IR" b="1" u="sng" dirty="0" smtClean="0">
                <a:cs typeface="B Nazanin" panose="00000400000000000000" pitchFamily="2" charset="-78"/>
              </a:rPr>
              <a:t>تغییر مکان؛</a:t>
            </a:r>
            <a:r>
              <a:rPr lang="fa-IR" b="1" dirty="0" smtClean="0">
                <a:cs typeface="B Nazanin" panose="00000400000000000000" pitchFamily="2" charset="-78"/>
              </a:rPr>
              <a:t> </a:t>
            </a:r>
          </a:p>
          <a:p>
            <a:pPr algn="just" rtl="1"/>
            <a:r>
              <a:rPr lang="fa-IR" b="1" dirty="0" smtClean="0">
                <a:cs typeface="B Nazanin" panose="00000400000000000000" pitchFamily="2" charset="-78"/>
              </a:rPr>
              <a:t>برخی </a:t>
            </a:r>
            <a:r>
              <a:rPr lang="fa-IR" b="1" dirty="0">
                <a:cs typeface="B Nazanin" panose="00000400000000000000" pitchFamily="2" charset="-78"/>
              </a:rPr>
              <a:t>از موضوعات قید مکان در آن دخالت دارد و اگر آن مکان تغییر کند موضوع نیز تغییر </a:t>
            </a:r>
            <a:r>
              <a:rPr lang="fa-IR" b="1" dirty="0" smtClean="0">
                <a:cs typeface="B Nazanin" panose="00000400000000000000" pitchFamily="2" charset="-78"/>
              </a:rPr>
              <a:t>   می­کند</a:t>
            </a:r>
            <a:r>
              <a:rPr lang="fa-IR" b="1" dirty="0">
                <a:cs typeface="B Nazanin" panose="00000400000000000000" pitchFamily="2" charset="-78"/>
              </a:rPr>
              <a:t>. مانند: سوق مسلمین، بلاد کفر و...</a:t>
            </a:r>
            <a:endParaRPr lang="en-US" b="1" dirty="0">
              <a:cs typeface="B Nazanin" panose="00000400000000000000" pitchFamily="2" charset="-78"/>
            </a:endParaRPr>
          </a:p>
          <a:p>
            <a:pPr algn="just"/>
            <a:endParaRPr lang="fa-IR" dirty="0">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05820" y="6263400"/>
            <a:ext cx="1611339" cy="369332"/>
          </a:xfrm>
          <a:prstGeom prst="rect">
            <a:avLst/>
          </a:prstGeom>
        </p:spPr>
        <p:txBody>
          <a:bodyPr wrap="none">
            <a:spAutoFit/>
          </a:bodyPr>
          <a:lstStyle/>
          <a:p>
            <a:r>
              <a:rPr lang="fa-IR" dirty="0" smtClean="0"/>
              <a:t>تغییر مکان و زمان</a:t>
            </a:r>
            <a:endParaRPr lang="fa-IR" dirty="0"/>
          </a:p>
        </p:txBody>
      </p:sp>
    </p:spTree>
    <p:extLst>
      <p:ext uri="{BB962C8B-B14F-4D97-AF65-F5344CB8AC3E}">
        <p14:creationId xmlns:p14="http://schemas.microsoft.com/office/powerpoint/2010/main" val="7537056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76"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dirty="0" smtClean="0">
                <a:solidFill>
                  <a:schemeClr val="accent4">
                    <a:lumMod val="50000"/>
                  </a:schemeClr>
                </a:solidFill>
                <a:cs typeface="B Majid Shadow" panose="00000400000000000000" pitchFamily="2" charset="-78"/>
              </a:rPr>
              <a:t>تغییر کاربرد موضوع</a:t>
            </a:r>
            <a:endParaRPr lang="en-US" dirty="0">
              <a:solidFill>
                <a:schemeClr val="accent4">
                  <a:lumMod val="50000"/>
                </a:schemeClr>
              </a:solidFill>
              <a:cs typeface="B Majid Shadow" panose="00000400000000000000" pitchFamily="2" charset="-78"/>
            </a:endParaRPr>
          </a:p>
        </p:txBody>
      </p:sp>
      <p:sp>
        <p:nvSpPr>
          <p:cNvPr id="3" name="Content Placeholder 2"/>
          <p:cNvSpPr>
            <a:spLocks noGrp="1"/>
          </p:cNvSpPr>
          <p:nvPr>
            <p:ph idx="1"/>
          </p:nvPr>
        </p:nvSpPr>
        <p:spPr>
          <a:xfrm>
            <a:off x="2133600" y="1733267"/>
            <a:ext cx="6553200" cy="4667533"/>
          </a:xfrm>
        </p:spPr>
        <p:txBody>
          <a:bodyPr>
            <a:normAutofit lnSpcReduction="10000"/>
          </a:bodyPr>
          <a:lstStyle/>
          <a:p>
            <a:pPr algn="just" rtl="1"/>
            <a:r>
              <a:rPr lang="fa-IR" b="1" dirty="0" smtClean="0">
                <a:cs typeface="B Mitra" panose="00000400000000000000" pitchFamily="2" charset="-78"/>
              </a:rPr>
              <a:t>برخی </a:t>
            </a:r>
            <a:r>
              <a:rPr lang="fa-IR" b="1" dirty="0">
                <a:cs typeface="B Mitra" panose="00000400000000000000" pitchFamily="2" charset="-78"/>
              </a:rPr>
              <a:t>از موضوعات با تغییر </a:t>
            </a:r>
            <a:r>
              <a:rPr lang="fa-IR" b="1" dirty="0" smtClean="0">
                <a:cs typeface="B Mitra" panose="00000400000000000000" pitchFamily="2" charset="-78"/>
              </a:rPr>
              <a:t>کاربرد تغییر     </a:t>
            </a:r>
            <a:r>
              <a:rPr lang="fa-IR" b="1" dirty="0">
                <a:cs typeface="B Mitra" panose="00000400000000000000" pitchFamily="2" charset="-78"/>
              </a:rPr>
              <a:t>می­کنند. </a:t>
            </a:r>
            <a:endParaRPr lang="fa-IR" b="1" dirty="0" smtClean="0">
              <a:cs typeface="B Mitra" panose="00000400000000000000" pitchFamily="2" charset="-78"/>
            </a:endParaRPr>
          </a:p>
          <a:p>
            <a:pPr algn="just" rtl="1"/>
            <a:r>
              <a:rPr lang="fa-IR" b="1" dirty="0" smtClean="0">
                <a:cs typeface="B Mitra" panose="00000400000000000000" pitchFamily="2" charset="-78"/>
              </a:rPr>
              <a:t>مانند </a:t>
            </a:r>
            <a:r>
              <a:rPr lang="fa-IR" b="1" dirty="0">
                <a:cs typeface="B Mitra" panose="00000400000000000000" pitchFamily="2" charset="-78"/>
              </a:rPr>
              <a:t>آلات قمار که اگر از این کاربرد </a:t>
            </a:r>
            <a:r>
              <a:rPr lang="fa-IR" b="1" dirty="0" smtClean="0">
                <a:cs typeface="B Mitra" panose="00000400000000000000" pitchFamily="2" charset="-78"/>
              </a:rPr>
              <a:t>خارج شوندباعث </a:t>
            </a:r>
            <a:r>
              <a:rPr lang="fa-IR" b="1" dirty="0">
                <a:cs typeface="B Mitra" panose="00000400000000000000" pitchFamily="2" charset="-78"/>
              </a:rPr>
              <a:t>تغییر آن موضوع می­شود</a:t>
            </a:r>
            <a:r>
              <a:rPr lang="fa-IR" b="1" dirty="0" smtClean="0">
                <a:cs typeface="B Mitra" panose="00000400000000000000" pitchFamily="2" charset="-78"/>
              </a:rPr>
              <a:t>.</a:t>
            </a:r>
          </a:p>
          <a:p>
            <a:pPr algn="just" rtl="1"/>
            <a:r>
              <a:rPr lang="fa-IR" b="1" dirty="0" smtClean="0">
                <a:cs typeface="B Mitra" panose="00000400000000000000" pitchFamily="2" charset="-78"/>
              </a:rPr>
              <a:t>خرید و فروش اشیاء بی فایده مانند نجاسات </a:t>
            </a:r>
            <a:r>
              <a:rPr lang="fa-IR" b="1" dirty="0">
                <a:cs typeface="B Mitra" panose="00000400000000000000" pitchFamily="2" charset="-78"/>
              </a:rPr>
              <a:t>نیز از این قبیل است زیرا در یک زمانی فایده­ای بر آنها مترتب نبوده ولی اکنون که کاربردهای متفاوتی پیدا </a:t>
            </a:r>
            <a:r>
              <a:rPr lang="fa-IR" b="1" dirty="0" smtClean="0">
                <a:cs typeface="B Mitra" panose="00000400000000000000" pitchFamily="2" charset="-78"/>
              </a:rPr>
              <a:t>کرده باعث </a:t>
            </a:r>
            <a:r>
              <a:rPr lang="fa-IR" b="1" dirty="0">
                <a:cs typeface="B Mitra" panose="00000400000000000000" pitchFamily="2" charset="-78"/>
              </a:rPr>
              <a:t>تغییر موضوع و طبعا تغییر احکام آن می­شود.</a:t>
            </a:r>
            <a:endParaRPr lang="en-US"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83642" y="6212302"/>
            <a:ext cx="1798890" cy="369332"/>
          </a:xfrm>
          <a:prstGeom prst="rect">
            <a:avLst/>
          </a:prstGeom>
        </p:spPr>
        <p:txBody>
          <a:bodyPr wrap="none">
            <a:spAutoFit/>
          </a:bodyPr>
          <a:lstStyle/>
          <a:p>
            <a:r>
              <a:rPr lang="fa-IR" dirty="0" smtClean="0"/>
              <a:t>تغییر کاربرد موضوع</a:t>
            </a:r>
            <a:endParaRPr lang="fa-IR" dirty="0"/>
          </a:p>
        </p:txBody>
      </p:sp>
    </p:spTree>
    <p:extLst>
      <p:ext uri="{BB962C8B-B14F-4D97-AF65-F5344CB8AC3E}">
        <p14:creationId xmlns:p14="http://schemas.microsoft.com/office/powerpoint/2010/main" val="12803487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947"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fontScale="90000"/>
          </a:bodyPr>
          <a:lstStyle/>
          <a:p>
            <a:pPr rtl="1"/>
            <a:r>
              <a:rPr lang="fa-IR" dirty="0" smtClean="0"/>
              <a:t>استحاله، انقلاب، امتزاج</a:t>
            </a:r>
            <a:endParaRPr lang="en-US" dirty="0"/>
          </a:p>
        </p:txBody>
      </p:sp>
      <p:sp>
        <p:nvSpPr>
          <p:cNvPr id="3" name="Content Placeholder 2"/>
          <p:cNvSpPr>
            <a:spLocks noGrp="1"/>
          </p:cNvSpPr>
          <p:nvPr>
            <p:ph idx="1"/>
          </p:nvPr>
        </p:nvSpPr>
        <p:spPr>
          <a:xfrm>
            <a:off x="1806085" y="1627709"/>
            <a:ext cx="6797722" cy="4564542"/>
          </a:xfrm>
        </p:spPr>
        <p:txBody>
          <a:bodyPr>
            <a:normAutofit fontScale="85000" lnSpcReduction="10000"/>
          </a:bodyPr>
          <a:lstStyle/>
          <a:p>
            <a:pPr algn="just" rtl="1"/>
            <a:r>
              <a:rPr lang="fa-IR" b="1" dirty="0" smtClean="0">
                <a:latin typeface="2  Mitra"/>
                <a:cs typeface="B Nazanin" panose="00000400000000000000" pitchFamily="2" charset="-78"/>
              </a:rPr>
              <a:t>تغییر در کیفیت مربوط به اعیان خارجی قابل بررسی و تشخیص است.</a:t>
            </a:r>
          </a:p>
          <a:p>
            <a:pPr algn="just" rtl="1"/>
            <a:r>
              <a:rPr lang="fa-IR" b="1" dirty="0" smtClean="0">
                <a:latin typeface="2  Mitra"/>
                <a:cs typeface="B Nazanin" panose="00000400000000000000" pitchFamily="2" charset="-78"/>
              </a:rPr>
              <a:t>تغییر در کیفیت همیشه مغیر موضوع نیست مگر آن که ماهیت آن شئ تغییر کند. </a:t>
            </a:r>
          </a:p>
          <a:p>
            <a:pPr algn="just" rtl="1"/>
            <a:r>
              <a:rPr lang="fa-IR" b="1" dirty="0" smtClean="0">
                <a:latin typeface="2  Mitra"/>
                <a:cs typeface="B Nazanin" panose="00000400000000000000" pitchFamily="2" charset="-78"/>
              </a:rPr>
              <a:t>تییر در کیفیت گاه از جهت فیزیکی است گاه تغییرات شیمیایی</a:t>
            </a:r>
          </a:p>
          <a:p>
            <a:pPr algn="just" rtl="1"/>
            <a:r>
              <a:rPr lang="fa-IR" b="1" dirty="0" smtClean="0">
                <a:latin typeface="2  Mitra"/>
                <a:cs typeface="B Nazanin" panose="00000400000000000000" pitchFamily="2" charset="-78"/>
              </a:rPr>
              <a:t>مرجع تشخیص تغییرات بستگی به نوع موضوعات دارد اگر شرعی باشد فقیه و اگر عرفی باشد عرف و اگر موضوع تخصصی باشد مرجع تشخیص متخصص است</a:t>
            </a:r>
          </a:p>
          <a:p>
            <a:pPr algn="just" rtl="1"/>
            <a:r>
              <a:rPr lang="fa-IR" b="1" dirty="0" smtClean="0">
                <a:latin typeface="2  Mitra"/>
                <a:cs typeface="B Nazanin" panose="00000400000000000000" pitchFamily="2" charset="-78"/>
              </a:rPr>
              <a:t>تغییر در استحاله و انقلاب مربوط به تغییر شیمیایی. امتزاج و استهلاک مربوط به تغییر فیزیکی است.</a:t>
            </a:r>
            <a:endParaRPr lang="fa-IR" b="1" dirty="0">
              <a:latin typeface="2  Mitra"/>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83642" y="6212302"/>
            <a:ext cx="2039341" cy="369332"/>
          </a:xfrm>
          <a:prstGeom prst="rect">
            <a:avLst/>
          </a:prstGeom>
        </p:spPr>
        <p:txBody>
          <a:bodyPr wrap="none">
            <a:spAutoFit/>
          </a:bodyPr>
          <a:lstStyle/>
          <a:p>
            <a:r>
              <a:rPr lang="fa-IR" dirty="0" smtClean="0"/>
              <a:t>موضوعات ثابت و متغیر</a:t>
            </a:r>
            <a:endParaRPr lang="fa-IR" dirty="0"/>
          </a:p>
        </p:txBody>
      </p:sp>
    </p:spTree>
    <p:extLst>
      <p:ext uri="{BB962C8B-B14F-4D97-AF65-F5344CB8AC3E}">
        <p14:creationId xmlns:p14="http://schemas.microsoft.com/office/powerpoint/2010/main" val="19010756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8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23256" y="612700"/>
            <a:ext cx="5029200" cy="731838"/>
          </a:xfrm>
        </p:spPr>
        <p:txBody>
          <a:bodyPr>
            <a:normAutofit fontScale="90000"/>
          </a:bodyPr>
          <a:lstStyle/>
          <a:p>
            <a:pPr rtl="1"/>
            <a:r>
              <a:rPr lang="fa-IR" dirty="0" smtClean="0">
                <a:solidFill>
                  <a:srgbClr val="FF0000"/>
                </a:solidFill>
                <a:cs typeface="B Majid Shadow" panose="00000400000000000000" pitchFamily="2" charset="-78"/>
              </a:rPr>
              <a:t>تغییر اختیاری موضوع</a:t>
            </a:r>
            <a:endParaRPr lang="en-US" dirty="0">
              <a:solidFill>
                <a:srgbClr val="FF0000"/>
              </a:solidFill>
              <a:cs typeface="B Majid Shadow" panose="00000400000000000000" pitchFamily="2" charset="-78"/>
            </a:endParaRPr>
          </a:p>
        </p:txBody>
      </p:sp>
      <p:sp>
        <p:nvSpPr>
          <p:cNvPr id="3" name="Content Placeholder 2"/>
          <p:cNvSpPr>
            <a:spLocks noGrp="1"/>
          </p:cNvSpPr>
          <p:nvPr>
            <p:ph idx="1"/>
          </p:nvPr>
        </p:nvSpPr>
        <p:spPr>
          <a:xfrm>
            <a:off x="1635066" y="1978701"/>
            <a:ext cx="7051734" cy="4388339"/>
          </a:xfrm>
        </p:spPr>
        <p:txBody>
          <a:bodyPr>
            <a:normAutofit fontScale="77500" lnSpcReduction="20000"/>
          </a:bodyPr>
          <a:lstStyle/>
          <a:p>
            <a:pPr algn="just" rtl="1"/>
            <a:r>
              <a:rPr lang="fa-IR" b="1" dirty="0" smtClean="0">
                <a:latin typeface="2  Mitra"/>
                <a:cs typeface="B Nazanin" panose="00000400000000000000" pitchFamily="2" charset="-78"/>
              </a:rPr>
              <a:t>برخی موضوعات ممکن است از یک جهت ثابت و از جهت دیگر متغیر باشد. مانند خون و خبائث</a:t>
            </a:r>
          </a:p>
          <a:p>
            <a:pPr algn="just" rtl="1"/>
            <a:r>
              <a:rPr lang="fa-IR" b="1" dirty="0" smtClean="0">
                <a:latin typeface="2  Mitra"/>
                <a:cs typeface="B Nazanin" panose="00000400000000000000" pitchFamily="2" charset="-78"/>
              </a:rPr>
              <a:t>برخی از موضوعات ممکن است از جهت حکم تکلیفی ثابت و از جهت حکم وضعی متغیر باشد یا بالعکس</a:t>
            </a:r>
          </a:p>
          <a:p>
            <a:pPr algn="just" rtl="1"/>
            <a:r>
              <a:rPr lang="fa-IR" b="1" dirty="0" smtClean="0">
                <a:latin typeface="2  Mitra"/>
                <a:cs typeface="B Nazanin" panose="00000400000000000000" pitchFamily="2" charset="-78"/>
              </a:rPr>
              <a:t>تغییر در برخی از موضوعات از اختیار مکلف خارج و در برخی موارد به اراده او بستگی دارد.</a:t>
            </a:r>
          </a:p>
          <a:p>
            <a:pPr algn="just" rtl="1"/>
            <a:r>
              <a:rPr lang="fa-IR" b="1" dirty="0" smtClean="0">
                <a:latin typeface="2  Mitra"/>
                <a:cs typeface="B Nazanin" panose="00000400000000000000" pitchFamily="2" charset="-78"/>
              </a:rPr>
              <a:t>تغییر اختیاری موضوع از طرف فرد مکلف در همه موارد مجاز نیست.</a:t>
            </a:r>
          </a:p>
          <a:p>
            <a:pPr algn="just" rtl="1"/>
            <a:r>
              <a:rPr lang="fa-IR" b="1" dirty="0" smtClean="0">
                <a:latin typeface="2  Mitra"/>
                <a:cs typeface="B Nazanin" panose="00000400000000000000" pitchFamily="2" charset="-78"/>
              </a:rPr>
              <a:t>در باره جواز تغییر اختیاری برخی از موضوعات باید بررسی های فقهی صورت گیرد.</a:t>
            </a:r>
          </a:p>
          <a:p>
            <a:pPr algn="just" rtl="1"/>
            <a:r>
              <a:rPr lang="fa-IR" b="1" dirty="0" smtClean="0">
                <a:latin typeface="2  Mitra"/>
                <a:cs typeface="B Nazanin" panose="00000400000000000000" pitchFamily="2" charset="-78"/>
              </a:rPr>
              <a:t>پیامد تغییر برخی از موضوعات تغییر حکم وضعی و برخی تغییر حکم تکلیفی و در برخی موارد هر دو نوع حکم است. </a:t>
            </a:r>
          </a:p>
          <a:p>
            <a:pPr algn="just" rtl="1"/>
            <a:endParaRPr lang="fa-IR" b="1" dirty="0" smtClean="0">
              <a:latin typeface="2  Mitra"/>
              <a:cs typeface="B Nazanin" panose="00000400000000000000" pitchFamily="2" charset="-78"/>
            </a:endParaRPr>
          </a:p>
          <a:p>
            <a:pPr algn="just" rtl="1"/>
            <a:endParaRPr lang="fa-IR" b="1" dirty="0">
              <a:latin typeface="2  Mitra"/>
              <a:cs typeface="B Nazanin"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83642" y="6212302"/>
            <a:ext cx="2039341" cy="369332"/>
          </a:xfrm>
          <a:prstGeom prst="rect">
            <a:avLst/>
          </a:prstGeom>
        </p:spPr>
        <p:txBody>
          <a:bodyPr wrap="none">
            <a:spAutoFit/>
          </a:bodyPr>
          <a:lstStyle/>
          <a:p>
            <a:r>
              <a:rPr lang="fa-IR" dirty="0" smtClean="0"/>
              <a:t>موضوعات ثابت و متغیر</a:t>
            </a:r>
            <a:endParaRPr lang="fa-IR" dirty="0"/>
          </a:p>
        </p:txBody>
      </p:sp>
    </p:spTree>
    <p:extLst>
      <p:ext uri="{BB962C8B-B14F-4D97-AF65-F5344CB8AC3E}">
        <p14:creationId xmlns:p14="http://schemas.microsoft.com/office/powerpoint/2010/main" val="16470177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22797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21110" y="663162"/>
            <a:ext cx="5029200" cy="731838"/>
          </a:xfrm>
        </p:spPr>
        <p:txBody>
          <a:bodyPr>
            <a:normAutofit/>
          </a:bodyPr>
          <a:lstStyle/>
          <a:p>
            <a:pPr rtl="1"/>
            <a:r>
              <a:rPr lang="fa-IR" sz="3200" dirty="0" smtClean="0">
                <a:cs typeface="B Jadid" panose="00000700000000000000" pitchFamily="2" charset="-78"/>
              </a:rPr>
              <a:t>به جای مقدمه</a:t>
            </a:r>
            <a:endParaRPr lang="en-US" sz="3200" dirty="0">
              <a:cs typeface="B Jadid" panose="00000700000000000000" pitchFamily="2" charset="-78"/>
            </a:endParaRPr>
          </a:p>
        </p:txBody>
      </p:sp>
      <p:sp>
        <p:nvSpPr>
          <p:cNvPr id="3" name="Content Placeholder 2"/>
          <p:cNvSpPr>
            <a:spLocks noGrp="1"/>
          </p:cNvSpPr>
          <p:nvPr>
            <p:ph idx="1"/>
          </p:nvPr>
        </p:nvSpPr>
        <p:spPr>
          <a:xfrm>
            <a:off x="1519998" y="1600200"/>
            <a:ext cx="7166802" cy="4952999"/>
          </a:xfrm>
        </p:spPr>
        <p:txBody>
          <a:bodyPr>
            <a:normAutofit fontScale="92500" lnSpcReduction="10000"/>
          </a:bodyPr>
          <a:lstStyle/>
          <a:p>
            <a:pPr algn="ctr" rtl="1"/>
            <a:r>
              <a:rPr lang="fa-IR" b="1" dirty="0" smtClean="0"/>
              <a:t>دستگاه فقاهت</a:t>
            </a:r>
          </a:p>
          <a:p>
            <a:pPr marL="0" indent="0" algn="ctr" rtl="1">
              <a:buNone/>
            </a:pPr>
            <a:r>
              <a:rPr lang="fa-IR" sz="2600" b="1" dirty="0" smtClean="0"/>
              <a:t>(اجتهاد در شناخت موضوع و حکم)</a:t>
            </a:r>
          </a:p>
          <a:p>
            <a:pPr marL="514350" indent="-514350" algn="r" rtl="1">
              <a:buFont typeface="+mj-lt"/>
              <a:buAutoNum type="arabicParenR"/>
            </a:pPr>
            <a:r>
              <a:rPr lang="fa-IR" sz="3000" b="1" dirty="0" smtClean="0">
                <a:cs typeface="B Nazanin" panose="00000400000000000000" pitchFamily="2" charset="-78"/>
              </a:rPr>
              <a:t>خاتمیت اسلام: (جامعیت، جهانی، جاودانه)</a:t>
            </a:r>
          </a:p>
          <a:p>
            <a:pPr marL="514350" indent="-514350" algn="r" rtl="1">
              <a:buFont typeface="+mj-lt"/>
              <a:buAutoNum type="arabicParenR"/>
            </a:pPr>
            <a:r>
              <a:rPr lang="fa-IR" sz="3000" b="1" dirty="0" smtClean="0">
                <a:cs typeface="B Nazanin" panose="00000400000000000000" pitchFamily="2" charset="-78"/>
              </a:rPr>
              <a:t>پاسخگویی فقه:</a:t>
            </a:r>
          </a:p>
          <a:p>
            <a:pPr marL="0" indent="0" algn="ctr" rtl="1">
              <a:buNone/>
            </a:pPr>
            <a:r>
              <a:rPr lang="fa-IR" sz="3000" b="1" dirty="0" smtClean="0">
                <a:cs typeface="B Nazanin" panose="00000400000000000000" pitchFamily="2" charset="-78"/>
              </a:rPr>
              <a:t>(موضوع، حکم، مستند، منبع، حکمت، معیار)</a:t>
            </a:r>
          </a:p>
          <a:p>
            <a:pPr marL="514350" indent="-514350" algn="r" rtl="1">
              <a:buFont typeface="+mj-lt"/>
              <a:buAutoNum type="arabicParenR"/>
            </a:pPr>
            <a:r>
              <a:rPr lang="fa-IR" sz="3000" b="1" dirty="0" smtClean="0">
                <a:cs typeface="B Nazanin" panose="00000400000000000000" pitchFamily="2" charset="-78"/>
              </a:rPr>
              <a:t>بافت قضایای شرعی(موضوع+ حکم)</a:t>
            </a:r>
          </a:p>
          <a:p>
            <a:pPr marL="514350" indent="-514350" algn="r" rtl="1">
              <a:buFont typeface="+mj-lt"/>
              <a:buAutoNum type="arabicParenR"/>
            </a:pPr>
            <a:r>
              <a:rPr lang="fa-IR" sz="3000" b="1" dirty="0" smtClean="0">
                <a:cs typeface="B Nazanin" panose="00000400000000000000" pitchFamily="2" charset="-78"/>
              </a:rPr>
              <a:t>موضوع بدون حکم وجود ندارد</a:t>
            </a:r>
          </a:p>
          <a:p>
            <a:pPr marL="514350" indent="-514350" algn="r" rtl="1">
              <a:buFont typeface="+mj-lt"/>
              <a:buAutoNum type="arabicParenR"/>
            </a:pPr>
            <a:r>
              <a:rPr lang="fa-IR" sz="3000" b="1" dirty="0">
                <a:cs typeface="B Nazanin" panose="00000400000000000000" pitchFamily="2" charset="-78"/>
              </a:rPr>
              <a:t>حکم بدون </a:t>
            </a:r>
            <a:r>
              <a:rPr lang="fa-IR" sz="3000" b="1" dirty="0" smtClean="0">
                <a:cs typeface="B Nazanin" panose="00000400000000000000" pitchFamily="2" charset="-78"/>
              </a:rPr>
              <a:t>موضوع قابل تصور نیست</a:t>
            </a:r>
            <a:endParaRPr lang="fa-IR" sz="3000" b="1" dirty="0">
              <a:cs typeface="B Nazanin" panose="00000400000000000000" pitchFamily="2" charset="-78"/>
            </a:endParaRPr>
          </a:p>
          <a:p>
            <a:pPr marL="514350" indent="-514350" algn="r" rtl="1">
              <a:buFont typeface="+mj-lt"/>
              <a:buAutoNum type="arabicParenR"/>
            </a:pPr>
            <a:r>
              <a:rPr lang="fa-IR" sz="3000" b="1" dirty="0" smtClean="0">
                <a:cs typeface="B Nazanin" panose="00000400000000000000" pitchFamily="2" charset="-78"/>
              </a:rPr>
              <a:t>شناخت موضوع مقدم بر شناخت حکم است</a:t>
            </a:r>
          </a:p>
          <a:p>
            <a:pPr marL="514350" indent="-514350" algn="r" rtl="1">
              <a:buFont typeface="+mj-lt"/>
              <a:buAutoNum type="arabicParenR"/>
            </a:pPr>
            <a:r>
              <a:rPr lang="fa-IR" sz="3000" b="1" dirty="0" smtClean="0">
                <a:cs typeface="B Nazanin" panose="00000400000000000000" pitchFamily="2" charset="-78"/>
              </a:rPr>
              <a:t>رابطه حکم، موضوع و عمل مکلف</a:t>
            </a:r>
          </a:p>
          <a:p>
            <a:pPr marL="514350" indent="-514350" algn="r" rtl="1">
              <a:buFont typeface="+mj-lt"/>
              <a:buAutoNum type="arabicParenR"/>
            </a:pP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333455" y="6229953"/>
            <a:ext cx="1186543" cy="369332"/>
          </a:xfrm>
          <a:prstGeom prst="rect">
            <a:avLst/>
          </a:prstGeom>
        </p:spPr>
        <p:txBody>
          <a:bodyPr wrap="none">
            <a:spAutoFit/>
          </a:bodyPr>
          <a:lstStyle/>
          <a:p>
            <a:r>
              <a:rPr lang="fa-IR" dirty="0" smtClean="0"/>
              <a:t>به جای مقدمه</a:t>
            </a:r>
            <a:endParaRPr lang="fa-IR" dirty="0"/>
          </a:p>
        </p:txBody>
      </p:sp>
    </p:spTree>
    <p:extLst>
      <p:ext uri="{BB962C8B-B14F-4D97-AF65-F5344CB8AC3E}">
        <p14:creationId xmlns:p14="http://schemas.microsoft.com/office/powerpoint/2010/main" val="333925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anim calcmode="lin" valueType="num">
                                      <p:cBhvr>
                                        <p:cTn id="11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 calcmode="lin" valueType="num">
                                      <p:cBhvr>
                                        <p:cTn id="123"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26"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582819" y="634293"/>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1826188" y="1986253"/>
            <a:ext cx="6477000" cy="4392896"/>
          </a:xfrm>
        </p:spPr>
        <p:txBody>
          <a:bodyPr>
            <a:noAutofit/>
          </a:bodyPr>
          <a:lstStyle/>
          <a:p>
            <a:pPr lvl="0" algn="just" rtl="1"/>
            <a:r>
              <a:rPr lang="fa-IR" sz="4400" dirty="0" smtClean="0">
                <a:cs typeface="B Nazanin" panose="00000400000000000000" pitchFamily="2" charset="-78"/>
              </a:rPr>
              <a:t>مرجع تشخیص تغییر و عدم تغییر موضوع به عهده چه کسی است</a:t>
            </a:r>
            <a:r>
              <a:rPr lang="fa-IR" sz="5400" dirty="0" smtClean="0">
                <a:cs typeface="B Nazanin" panose="00000400000000000000" pitchFamily="2" charset="-78"/>
              </a:rPr>
              <a:t>؟</a:t>
            </a:r>
          </a:p>
          <a:p>
            <a:pPr lvl="0" algn="just" rtl="1"/>
            <a:r>
              <a:rPr lang="fa-IR" sz="4400" dirty="0" smtClean="0">
                <a:cs typeface="B Nazanin" panose="00000400000000000000" pitchFamily="2" charset="-78"/>
              </a:rPr>
              <a:t>مکلف در چه صورت و کجا مجاز به تغییر اختیاری موضوع است؟ چرا؟</a:t>
            </a:r>
            <a:endParaRPr lang="en-US" sz="44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4156562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4"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124200" y="685800"/>
            <a:ext cx="5562600" cy="731838"/>
          </a:xfrm>
        </p:spPr>
        <p:txBody>
          <a:bodyPr>
            <a:normAutofit fontScale="90000"/>
          </a:bodyPr>
          <a:lstStyle/>
          <a:p>
            <a:pPr lvl="0" rtl="1"/>
            <a:r>
              <a:rPr lang="fa-IR" sz="3200" dirty="0" smtClean="0">
                <a:cs typeface="B Jadid" panose="00000700000000000000" pitchFamily="2" charset="-78"/>
              </a:rPr>
              <a:t>درس ششم: </a:t>
            </a:r>
            <a:br>
              <a:rPr lang="fa-IR" sz="3200" dirty="0" smtClean="0">
                <a:cs typeface="B Jadid" panose="00000700000000000000" pitchFamily="2" charset="-78"/>
              </a:rPr>
            </a:br>
            <a:r>
              <a:rPr lang="fa-IR" sz="3200" dirty="0" smtClean="0">
                <a:cs typeface="B Jadid" panose="00000700000000000000" pitchFamily="2" charset="-78"/>
              </a:rPr>
              <a:t>دستگاه فقاهت و فقه موضوع شناسی</a:t>
            </a:r>
            <a:endParaRPr lang="en-US" sz="3200"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177866" y="1871366"/>
            <a:ext cx="7482103"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b="1" dirty="0"/>
              <a:t>اهداف </a:t>
            </a:r>
            <a:r>
              <a:rPr lang="fa-IR" b="1" dirty="0" smtClean="0"/>
              <a:t>درس:</a:t>
            </a:r>
          </a:p>
          <a:p>
            <a:pPr marL="0" lvl="0" indent="0" algn="r" rtl="1">
              <a:buNone/>
            </a:pPr>
            <a:r>
              <a:rPr lang="fa-IR" b="1" dirty="0" smtClean="0"/>
              <a:t>انتظار می رود پس از این درس شما بتوانید:</a:t>
            </a:r>
          </a:p>
          <a:p>
            <a:pPr marL="514350" lvl="0" indent="-514350" algn="r" rtl="1">
              <a:buFont typeface="+mj-lt"/>
              <a:buAutoNum type="arabicParenR"/>
            </a:pPr>
            <a:r>
              <a:rPr lang="fa-IR" sz="2800" b="1" dirty="0" smtClean="0">
                <a:cs typeface="B Mitra" panose="00000400000000000000" pitchFamily="2" charset="-78"/>
              </a:rPr>
              <a:t>قلمرو فقه و دستگاه فقاهت را توضیح دهید.</a:t>
            </a:r>
          </a:p>
          <a:p>
            <a:pPr marL="514350" lvl="0" indent="-514350" algn="r" rtl="1">
              <a:buFont typeface="+mj-lt"/>
              <a:buAutoNum type="arabicParenR"/>
            </a:pPr>
            <a:r>
              <a:rPr lang="fa-IR" sz="2800" b="1" dirty="0" smtClean="0">
                <a:cs typeface="B Mitra" panose="00000400000000000000" pitchFamily="2" charset="-78"/>
              </a:rPr>
              <a:t>پیش نیازهای تعیین مرجع شناخت را نام ببرید.</a:t>
            </a:r>
          </a:p>
          <a:p>
            <a:pPr marL="514350" lvl="0" indent="-514350" algn="r" rtl="1">
              <a:buFont typeface="+mj-lt"/>
              <a:buAutoNum type="arabicParenR"/>
            </a:pPr>
            <a:r>
              <a:rPr lang="fa-IR" sz="2800" b="1" dirty="0" smtClean="0">
                <a:cs typeface="B Mitra" panose="00000400000000000000" pitchFamily="2" charset="-78"/>
              </a:rPr>
              <a:t>تفاوت موضوع شناسی را در مقام افتا، قضا و اجرا بگویید.</a:t>
            </a:r>
          </a:p>
          <a:p>
            <a:pPr marL="514350" lvl="0" indent="-514350" algn="r" rtl="1">
              <a:buFont typeface="+mj-lt"/>
              <a:buAutoNum type="arabicParenR"/>
            </a:pPr>
            <a:r>
              <a:rPr lang="fa-IR" sz="2800" b="1" dirty="0" smtClean="0">
                <a:cs typeface="B Mitra" panose="00000400000000000000" pitchFamily="2" charset="-78"/>
              </a:rPr>
              <a:t>مرجع تشخیص عنوان و نوع موضوع را بیان کنید.</a:t>
            </a:r>
          </a:p>
          <a:p>
            <a:pPr marL="514350" lvl="0" indent="-514350" algn="r" rtl="1">
              <a:buFont typeface="+mj-lt"/>
              <a:buAutoNum type="arabicParenR"/>
            </a:pPr>
            <a:r>
              <a:rPr lang="fa-IR" sz="2800" b="1" dirty="0" smtClean="0">
                <a:cs typeface="B Mitra" panose="00000400000000000000" pitchFamily="2" charset="-78"/>
              </a:rPr>
              <a:t>مرجع تشخیص مفهوم را با مثال </a:t>
            </a:r>
            <a:r>
              <a:rPr lang="fa-IR" sz="2800" b="1" smtClean="0">
                <a:cs typeface="B Mitra" panose="00000400000000000000" pitchFamily="2" charset="-78"/>
              </a:rPr>
              <a:t>ذکر کنید.</a:t>
            </a:r>
            <a:endParaRPr lang="fa-IR" sz="2800" b="1" dirty="0" smtClean="0">
              <a:cs typeface="B Mitra" panose="00000400000000000000" pitchFamily="2" charset="-78"/>
            </a:endParaRPr>
          </a:p>
          <a:p>
            <a:pPr marL="514350" lvl="0" indent="-514350" algn="r" rtl="1">
              <a:buFont typeface="+mj-lt"/>
              <a:buAutoNum type="arabicParenR"/>
            </a:pPr>
            <a:r>
              <a:rPr lang="fa-IR" sz="2800" b="1" dirty="0" smtClean="0">
                <a:cs typeface="B Mitra" panose="00000400000000000000" pitchFamily="2" charset="-78"/>
              </a:rPr>
              <a:t>مرجع تشخیص مصداق را با مثال توضیح دهید.</a:t>
            </a:r>
          </a:p>
          <a:p>
            <a:pPr marL="514350" lvl="0" indent="-514350" algn="r" rtl="1">
              <a:buFont typeface="+mj-lt"/>
              <a:buAutoNum type="arabicParenR"/>
            </a:pPr>
            <a:endParaRPr lang="fa-IR" sz="2800" b="1" dirty="0" smtClean="0"/>
          </a:p>
          <a:p>
            <a:pPr lvl="0" algn="r" rtl="1"/>
            <a:endParaRPr lang="en-US" dirty="0"/>
          </a:p>
          <a:p>
            <a:pPr algn="r" rtl="1"/>
            <a:endParaRPr lang="fa-IR" dirty="0"/>
          </a:p>
        </p:txBody>
      </p:sp>
      <p:sp>
        <p:nvSpPr>
          <p:cNvPr id="13" name="Rectangle 12"/>
          <p:cNvSpPr/>
          <p:nvPr/>
        </p:nvSpPr>
        <p:spPr>
          <a:xfrm>
            <a:off x="403478" y="6281274"/>
            <a:ext cx="1465466" cy="369332"/>
          </a:xfrm>
          <a:prstGeom prst="rect">
            <a:avLst/>
          </a:prstGeom>
        </p:spPr>
        <p:txBody>
          <a:bodyPr wrap="none">
            <a:spAutoFit/>
          </a:bodyPr>
          <a:lstStyle/>
          <a:p>
            <a:r>
              <a:rPr lang="fa-IR" dirty="0" smtClean="0"/>
              <a:t>اهداف درس ششم</a:t>
            </a:r>
            <a:endParaRPr lang="fa-IR" dirty="0"/>
          </a:p>
        </p:txBody>
      </p:sp>
    </p:spTree>
    <p:extLst>
      <p:ext uri="{BB962C8B-B14F-4D97-AF65-F5344CB8AC3E}">
        <p14:creationId xmlns:p14="http://schemas.microsoft.com/office/powerpoint/2010/main" val="7356079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48000" y="685800"/>
            <a:ext cx="5638800" cy="731838"/>
          </a:xfrm>
        </p:spPr>
        <p:txBody>
          <a:bodyPr>
            <a:normAutofit/>
          </a:bodyPr>
          <a:lstStyle/>
          <a:p>
            <a:pPr rtl="1"/>
            <a:r>
              <a:rPr lang="fa-IR" sz="4000" b="1" dirty="0">
                <a:ln w="22225">
                  <a:solidFill>
                    <a:schemeClr val="accent2"/>
                  </a:solidFill>
                  <a:prstDash val="solid"/>
                </a:ln>
                <a:solidFill>
                  <a:srgbClr val="FFFF00"/>
                </a:solidFill>
                <a:cs typeface="B Farnaz" panose="00000400000000000000" pitchFamily="2" charset="-78"/>
              </a:rPr>
              <a:t>قلمرو فقه و دستگاه فقاهت</a:t>
            </a:r>
            <a:endParaRPr lang="en-US" sz="4000" b="1" dirty="0">
              <a:ln w="22225">
                <a:solidFill>
                  <a:schemeClr val="accent2"/>
                </a:solidFill>
                <a:prstDash val="solid"/>
              </a:ln>
              <a:solidFill>
                <a:srgbClr val="FFFF00"/>
              </a:solidFill>
              <a:cs typeface="B Farnaz" panose="00000400000000000000" pitchFamily="2" charset="-78"/>
            </a:endParaRPr>
          </a:p>
        </p:txBody>
      </p:sp>
      <p:sp>
        <p:nvSpPr>
          <p:cNvPr id="3" name="Content Placeholder 2"/>
          <p:cNvSpPr>
            <a:spLocks noGrp="1"/>
          </p:cNvSpPr>
          <p:nvPr>
            <p:ph idx="1"/>
          </p:nvPr>
        </p:nvSpPr>
        <p:spPr>
          <a:xfrm>
            <a:off x="1635066" y="1875600"/>
            <a:ext cx="7051734" cy="4525200"/>
          </a:xfrm>
        </p:spPr>
        <p:txBody>
          <a:bodyPr>
            <a:noAutofit/>
          </a:bodyPr>
          <a:lstStyle/>
          <a:p>
            <a:pPr algn="just" rtl="1"/>
            <a:r>
              <a:rPr lang="fa-IR" sz="2000" b="1" dirty="0" smtClean="0">
                <a:cs typeface="B Zar" panose="00000400000000000000" pitchFamily="2" charset="-78"/>
              </a:rPr>
              <a:t>فقه اکبر که برآمده از اسلام است همه ابعاد فردی و اجتماعی انسان را برای زندگی سعادتمندانه در بر می گیرد.</a:t>
            </a:r>
          </a:p>
          <a:p>
            <a:pPr algn="just" rtl="1"/>
            <a:r>
              <a:rPr lang="fa-IR" sz="2000" b="1" dirty="0" smtClean="0">
                <a:cs typeface="B Zar" panose="00000400000000000000" pitchFamily="2" charset="-78"/>
              </a:rPr>
              <a:t>برنامه زندگی انسان معجونی از احکام و موضوعات است.</a:t>
            </a:r>
          </a:p>
          <a:p>
            <a:pPr algn="just" rtl="1"/>
            <a:r>
              <a:rPr lang="fa-IR" sz="2000" b="1" dirty="0" smtClean="0">
                <a:cs typeface="B Zar" panose="00000400000000000000" pitchFamily="2" charset="-78"/>
              </a:rPr>
              <a:t>همچنان که دستگاه فقاهت متکفل استنباط احکام شرعی است در باره موضوعات نیز وظیفه دارد.</a:t>
            </a:r>
          </a:p>
          <a:p>
            <a:pPr algn="just" rtl="1"/>
            <a:r>
              <a:rPr lang="fa-IR" sz="2000" b="1" dirty="0" smtClean="0">
                <a:cs typeface="B Zar" panose="00000400000000000000" pitchFamily="2" charset="-78"/>
              </a:rPr>
              <a:t>دستگاه فقاهت در تشخیص موضوعات شرعی به صورت مستقیم ورود می کند. </a:t>
            </a:r>
          </a:p>
          <a:p>
            <a:pPr algn="just" rtl="1"/>
            <a:r>
              <a:rPr lang="fa-IR" sz="2000" b="1" dirty="0" smtClean="0">
                <a:cs typeface="B Zar" panose="00000400000000000000" pitchFamily="2" charset="-78"/>
              </a:rPr>
              <a:t> لازم است دستگاه فقاهت برای تشخیص موضوعات عرفی و تخصصی سازوکارها مناسبی را طراحی کند.</a:t>
            </a:r>
          </a:p>
          <a:p>
            <a:pPr algn="just" rtl="1"/>
            <a:r>
              <a:rPr lang="fa-IR" sz="2000" b="1" dirty="0" smtClean="0">
                <a:cs typeface="B Zar" panose="00000400000000000000" pitchFamily="2" charset="-78"/>
              </a:rPr>
              <a:t>دستگاه فقاهت باید به تناسب نوع موضوع منابع، روشها و متصدیان شناخت را معین کند.</a:t>
            </a:r>
          </a:p>
          <a:p>
            <a:pPr algn="just" rtl="1"/>
            <a:r>
              <a:rPr lang="fa-IR" sz="2000" b="1" dirty="0" smtClean="0">
                <a:cs typeface="B Zar" panose="00000400000000000000" pitchFamily="2" charset="-78"/>
              </a:rPr>
              <a:t>شناخت موضوع به تناسب حکم به عنوان مقدمه واجب گاه واجب است زیرا بدونه شناخت موضوع امکان عمل به واجب میسور نیست.</a:t>
            </a:r>
            <a:endParaRPr lang="fa-IR" sz="2000" b="1" dirty="0">
              <a:cs typeface="B Zar"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433317" y="6260068"/>
            <a:ext cx="2103461" cy="369332"/>
          </a:xfrm>
          <a:prstGeom prst="rect">
            <a:avLst/>
          </a:prstGeom>
        </p:spPr>
        <p:txBody>
          <a:bodyPr wrap="none">
            <a:spAutoFit/>
          </a:bodyPr>
          <a:lstStyle/>
          <a:p>
            <a:r>
              <a:rPr lang="fa-IR" dirty="0" smtClean="0"/>
              <a:t>قلمرو فقه و دستگاه فقاهت</a:t>
            </a:r>
            <a:endParaRPr lang="fa-IR" dirty="0"/>
          </a:p>
        </p:txBody>
      </p:sp>
    </p:spTree>
    <p:extLst>
      <p:ext uri="{BB962C8B-B14F-4D97-AF65-F5344CB8AC3E}">
        <p14:creationId xmlns:p14="http://schemas.microsoft.com/office/powerpoint/2010/main" val="2017433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5304298"/>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4000" b="1" dirty="0">
                <a:ln w="22225">
                  <a:solidFill>
                    <a:schemeClr val="accent2"/>
                  </a:solidFill>
                  <a:prstDash val="solid"/>
                </a:ln>
                <a:solidFill>
                  <a:srgbClr val="FFFF00"/>
                </a:solidFill>
                <a:cs typeface="B Farnaz" panose="00000400000000000000" pitchFamily="2" charset="-78"/>
              </a:rPr>
              <a:t>متصدیان و مراجع تشخیص</a:t>
            </a:r>
            <a:endParaRPr lang="en-US" sz="4000" b="1" dirty="0">
              <a:ln w="22225">
                <a:solidFill>
                  <a:schemeClr val="accent2"/>
                </a:solidFill>
                <a:prstDash val="solid"/>
              </a:ln>
              <a:solidFill>
                <a:srgbClr val="FFFF00"/>
              </a:solidFill>
              <a:cs typeface="B Farnaz" panose="00000400000000000000" pitchFamily="2" charset="-78"/>
            </a:endParaRPr>
          </a:p>
        </p:txBody>
      </p:sp>
      <p:sp>
        <p:nvSpPr>
          <p:cNvPr id="3" name="Content Placeholder 2"/>
          <p:cNvSpPr>
            <a:spLocks noGrp="1"/>
          </p:cNvSpPr>
          <p:nvPr>
            <p:ph idx="1"/>
          </p:nvPr>
        </p:nvSpPr>
        <p:spPr>
          <a:xfrm>
            <a:off x="1543112" y="1699490"/>
            <a:ext cx="7275571" cy="4724400"/>
          </a:xfrm>
        </p:spPr>
        <p:txBody>
          <a:bodyPr>
            <a:normAutofit fontScale="77500" lnSpcReduction="20000"/>
          </a:bodyPr>
          <a:lstStyle/>
          <a:p>
            <a:pPr algn="just" rtl="1"/>
            <a:r>
              <a:rPr lang="fa-IR" b="1" dirty="0" smtClean="0">
                <a:cs typeface="B Zar" panose="00000400000000000000" pitchFamily="2" charset="-78"/>
              </a:rPr>
              <a:t>در این که </a:t>
            </a:r>
            <a:r>
              <a:rPr lang="fa-IR" b="1" dirty="0">
                <a:cs typeface="B Zar" panose="00000400000000000000" pitchFamily="2" charset="-78"/>
              </a:rPr>
              <a:t>شناخت موضوع وظیفه </a:t>
            </a:r>
            <a:r>
              <a:rPr lang="fa-IR" b="1" dirty="0" smtClean="0">
                <a:cs typeface="B Zar" panose="00000400000000000000" pitchFamily="2" charset="-78"/>
              </a:rPr>
              <a:t>کیست نظرات و اختلافاتی وجود دارد سه سئوال مطرح می شود:</a:t>
            </a:r>
          </a:p>
          <a:p>
            <a:pPr marL="514350" indent="-514350" algn="just" rtl="1">
              <a:buFont typeface="+mj-lt"/>
              <a:buAutoNum type="arabicParenR"/>
            </a:pPr>
            <a:r>
              <a:rPr lang="fa-IR" dirty="0" smtClean="0">
                <a:cs typeface="B Koodak" panose="00000700000000000000" pitchFamily="2" charset="-78"/>
              </a:rPr>
              <a:t>آیا همه اقسام موضوعات در متصدی و مرجع شناخت با یکدیگر برابرند؟</a:t>
            </a:r>
          </a:p>
          <a:p>
            <a:pPr marL="514350" indent="-514350" algn="just" rtl="1">
              <a:buFont typeface="+mj-lt"/>
              <a:buAutoNum type="arabicParenR"/>
            </a:pPr>
            <a:r>
              <a:rPr lang="fa-IR" dirty="0" smtClean="0">
                <a:cs typeface="B Koodak" panose="00000700000000000000" pitchFamily="2" charset="-78"/>
              </a:rPr>
              <a:t>برای روشن شدن متصدی و مرجع شناخت کدام تقسیمات مؤثر است؟</a:t>
            </a:r>
          </a:p>
          <a:p>
            <a:pPr marL="514350" indent="-514350" algn="just" rtl="1">
              <a:buFont typeface="+mj-lt"/>
              <a:buAutoNum type="arabicParenR"/>
            </a:pPr>
            <a:r>
              <a:rPr lang="fa-IR" dirty="0" smtClean="0">
                <a:cs typeface="B Koodak" panose="00000700000000000000" pitchFamily="2" charset="-78"/>
              </a:rPr>
              <a:t> آیا بدون روشن شدن این تقسیمات شناخت موضوع، ممکن و اطمینان آور خواهد بود؟</a:t>
            </a:r>
          </a:p>
          <a:p>
            <a:pPr algn="just" rtl="1"/>
            <a:r>
              <a:rPr lang="fa-IR" b="1" dirty="0">
                <a:cs typeface="B Zar" panose="00000400000000000000" pitchFamily="2" charset="-78"/>
              </a:rPr>
              <a:t>برای روشن شدن متصدیان شناخت موضوعات احکام شرعی دست کم سه پیش نیاز وجود دارد</a:t>
            </a:r>
          </a:p>
          <a:p>
            <a:pPr marL="0" indent="0" algn="ctr" rtl="1">
              <a:buNone/>
            </a:pPr>
            <a:r>
              <a:rPr lang="fa-IR" b="1" u="sng" dirty="0"/>
              <a:t>الف</a:t>
            </a:r>
            <a:r>
              <a:rPr lang="fa-IR" b="1" u="sng" dirty="0" smtClean="0"/>
              <a:t>) روشن </a:t>
            </a:r>
            <a:r>
              <a:rPr lang="fa-IR" b="1" u="sng" dirty="0"/>
              <a:t>شدن ابهام و مرحله مورد نیاز به شناخت</a:t>
            </a:r>
          </a:p>
          <a:p>
            <a:pPr marL="0" indent="0" algn="ctr" rtl="1">
              <a:buNone/>
            </a:pPr>
            <a:r>
              <a:rPr lang="fa-IR" b="1" u="sng" dirty="0"/>
              <a:t>ب</a:t>
            </a:r>
            <a:r>
              <a:rPr lang="fa-IR" b="1" u="sng" dirty="0" smtClean="0"/>
              <a:t>) روشن </a:t>
            </a:r>
            <a:r>
              <a:rPr lang="fa-IR" b="1" u="sng" dirty="0"/>
              <a:t>شدن شرعی یا عرفی بودن موضوع</a:t>
            </a:r>
          </a:p>
          <a:p>
            <a:pPr marL="0" indent="0" algn="ctr" rtl="1">
              <a:buNone/>
            </a:pPr>
            <a:r>
              <a:rPr lang="fa-IR" b="1" u="sng" dirty="0"/>
              <a:t> ج) </a:t>
            </a:r>
            <a:r>
              <a:rPr lang="fa-IR" b="1" u="sng" dirty="0" smtClean="0"/>
              <a:t> روشن </a:t>
            </a:r>
            <a:r>
              <a:rPr lang="fa-IR" b="1" u="sng" dirty="0"/>
              <a:t>شدن جنس و ماهیت </a:t>
            </a:r>
            <a:r>
              <a:rPr lang="fa-IR" b="1" u="sng" dirty="0" smtClean="0"/>
              <a:t>موضوع</a:t>
            </a:r>
            <a:endParaRPr lang="fa-IR" b="1" u="sng" dirty="0"/>
          </a:p>
        </p:txBody>
      </p:sp>
      <p:sp>
        <p:nvSpPr>
          <p:cNvPr id="7" name="Rectangle 6"/>
          <p:cNvSpPr/>
          <p:nvPr/>
        </p:nvSpPr>
        <p:spPr>
          <a:xfrm>
            <a:off x="303392" y="6275567"/>
            <a:ext cx="2215671" cy="369332"/>
          </a:xfrm>
          <a:prstGeom prst="rect">
            <a:avLst/>
          </a:prstGeom>
        </p:spPr>
        <p:txBody>
          <a:bodyPr wrap="none">
            <a:spAutoFit/>
          </a:bodyPr>
          <a:lstStyle/>
          <a:p>
            <a:r>
              <a:rPr lang="fa-IR" dirty="0" smtClean="0"/>
              <a:t>متصدیان و مراجع تشخیص</a:t>
            </a:r>
            <a:endParaRPr lang="fa-IR" dirty="0"/>
          </a:p>
        </p:txBody>
      </p:sp>
    </p:spTree>
    <p:extLst>
      <p:ext uri="{BB962C8B-B14F-4D97-AF65-F5344CB8AC3E}">
        <p14:creationId xmlns:p14="http://schemas.microsoft.com/office/powerpoint/2010/main" val="384760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16099"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780"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4000" b="1" dirty="0">
                <a:ln w="22225">
                  <a:solidFill>
                    <a:schemeClr val="accent2"/>
                  </a:solidFill>
                  <a:prstDash val="solid"/>
                </a:ln>
                <a:solidFill>
                  <a:srgbClr val="FFFF00"/>
                </a:solidFill>
                <a:cs typeface="B Farnaz" panose="00000400000000000000" pitchFamily="2" charset="-78"/>
              </a:rPr>
              <a:t>فقه موضوع شناسی</a:t>
            </a:r>
            <a:endParaRPr lang="en-US" sz="4000" b="1" dirty="0">
              <a:ln w="22225">
                <a:solidFill>
                  <a:schemeClr val="accent2"/>
                </a:solidFill>
                <a:prstDash val="solid"/>
              </a:ln>
              <a:solidFill>
                <a:srgbClr val="FFFF00"/>
              </a:solidFill>
              <a:cs typeface="B Farnaz" panose="00000400000000000000" pitchFamily="2" charset="-78"/>
            </a:endParaRPr>
          </a:p>
        </p:txBody>
      </p:sp>
      <p:sp>
        <p:nvSpPr>
          <p:cNvPr id="3" name="Content Placeholder 2"/>
          <p:cNvSpPr>
            <a:spLocks noGrp="1"/>
          </p:cNvSpPr>
          <p:nvPr>
            <p:ph idx="1"/>
          </p:nvPr>
        </p:nvSpPr>
        <p:spPr>
          <a:xfrm>
            <a:off x="1634905" y="1734107"/>
            <a:ext cx="7162800" cy="4786066"/>
          </a:xfrm>
        </p:spPr>
        <p:txBody>
          <a:bodyPr>
            <a:normAutofit fontScale="92500" lnSpcReduction="10000"/>
          </a:bodyPr>
          <a:lstStyle/>
          <a:p>
            <a:pPr algn="just" rtl="1"/>
            <a:r>
              <a:rPr lang="fa-IR" sz="2000" b="1" dirty="0">
                <a:cs typeface="B Zar" panose="00000400000000000000" pitchFamily="2" charset="-78"/>
              </a:rPr>
              <a:t>شناخت موضوع به تناسب حکم به عنوان مقدمه واجب گاه واجب است زیرا بدونه شناخت موضوع </a:t>
            </a:r>
            <a:r>
              <a:rPr lang="fa-IR" sz="2000" b="1" dirty="0" smtClean="0">
                <a:cs typeface="B Zar" panose="00000400000000000000" pitchFamily="2" charset="-78"/>
              </a:rPr>
              <a:t>عمل </a:t>
            </a:r>
            <a:r>
              <a:rPr lang="fa-IR" sz="2000" b="1" dirty="0">
                <a:cs typeface="B Zar" panose="00000400000000000000" pitchFamily="2" charset="-78"/>
              </a:rPr>
              <a:t>به </a:t>
            </a:r>
            <a:r>
              <a:rPr lang="fa-IR" sz="2000" b="1" dirty="0" smtClean="0">
                <a:cs typeface="B Zar" panose="00000400000000000000" pitchFamily="2" charset="-78"/>
              </a:rPr>
              <a:t>تکلیف امکان ندارد.</a:t>
            </a:r>
          </a:p>
          <a:p>
            <a:pPr algn="just" rtl="1"/>
            <a:r>
              <a:rPr lang="fa-IR" sz="2000" b="1" dirty="0" smtClean="0">
                <a:cs typeface="B Zar" panose="00000400000000000000" pitchFamily="2" charset="-78"/>
              </a:rPr>
              <a:t>موضوعات جدید و مستحدثه ای که شناخت آنها برای عامه مردم ممکن نیست وظیفه دستگاه فقاهت است.</a:t>
            </a:r>
          </a:p>
          <a:p>
            <a:pPr algn="just" rtl="1"/>
            <a:r>
              <a:rPr lang="fa-IR" sz="2000" b="1" dirty="0" smtClean="0">
                <a:cs typeface="B Zar" panose="00000400000000000000" pitchFamily="2" charset="-78"/>
              </a:rPr>
              <a:t>فقیه اگر چه در افتاء می تواند حکم واقعی را به صورت مشروط صادر کند اما در مقام اجرا و قضا باید تکلیف مکلفان روشن شود </a:t>
            </a:r>
          </a:p>
          <a:p>
            <a:pPr algn="just" rtl="1"/>
            <a:r>
              <a:rPr lang="fa-IR" sz="2000" b="1" dirty="0" smtClean="0">
                <a:cs typeface="B Zar" panose="00000400000000000000" pitchFamily="2" charset="-78"/>
              </a:rPr>
              <a:t>خود فقیه به عنوان مکلف نیاز به شناخت موضوع دارد تا در مقام عمل بتواند طبق تکلیف شرعی اقدام کند.</a:t>
            </a:r>
          </a:p>
          <a:p>
            <a:pPr algn="ctr" rtl="1">
              <a:buFont typeface="Wingdings" panose="05000000000000000000" pitchFamily="2" charset="2"/>
              <a:buChar char="q"/>
            </a:pPr>
            <a:r>
              <a:rPr lang="fa-IR" sz="2600" b="1" u="sng" dirty="0" smtClean="0">
                <a:cs typeface="B Compset" panose="00000400000000000000" pitchFamily="2" charset="-78"/>
              </a:rPr>
              <a:t>در باره احکام موضوع شناسی چند سئوال مطح می شود:</a:t>
            </a:r>
          </a:p>
          <a:p>
            <a:pPr marL="457200" indent="-457200" algn="just" rtl="1">
              <a:buFont typeface="+mj-lt"/>
              <a:buAutoNum type="arabicParenR"/>
            </a:pPr>
            <a:r>
              <a:rPr lang="fa-IR" sz="2600" b="1" dirty="0" smtClean="0">
                <a:cs typeface="B Koodak" panose="00000700000000000000" pitchFamily="2" charset="-78"/>
              </a:rPr>
              <a:t> </a:t>
            </a:r>
            <a:r>
              <a:rPr lang="fa-IR" sz="2200" b="1" dirty="0" smtClean="0">
                <a:cs typeface="B Koodak" panose="00000700000000000000" pitchFamily="2" charset="-78"/>
              </a:rPr>
              <a:t>باید بررسی شود که آیا همان تقلید، احتیاط و اجتهاد در استنباط احکام عینا در تشخیص موضوعات جاری می شود.</a:t>
            </a:r>
          </a:p>
          <a:p>
            <a:pPr marL="457200" indent="-457200" algn="just" rtl="1">
              <a:buFont typeface="+mj-lt"/>
              <a:buAutoNum type="arabicParenR"/>
            </a:pPr>
            <a:r>
              <a:rPr lang="fa-IR" sz="2200" b="1" dirty="0" smtClean="0">
                <a:cs typeface="B Koodak" panose="00000700000000000000" pitchFamily="2" charset="-78"/>
              </a:rPr>
              <a:t>اگر متخصص بر اساس همه ضوابط موضوعی را تشخیص داد و اعلام کردآیا تقلید از او جایز و یا واجب است؟</a:t>
            </a:r>
          </a:p>
          <a:p>
            <a:pPr marL="457200" indent="-457200" algn="just" rtl="1">
              <a:buFont typeface="+mj-lt"/>
              <a:buAutoNum type="arabicParenR"/>
            </a:pPr>
            <a:r>
              <a:rPr lang="fa-IR" sz="2200" b="1" dirty="0" smtClean="0">
                <a:cs typeface="B Koodak" panose="00000700000000000000" pitchFamily="2" charset="-78"/>
              </a:rPr>
              <a:t>اگر بین تشخیص مکلف و متخصص نسبت به موضوعات تعارض وجود داشت کدام مقدم است؟</a:t>
            </a:r>
            <a:endParaRPr lang="fa-IR" sz="2200" b="1" dirty="0">
              <a:cs typeface="B Koodak" panose="00000700000000000000" pitchFamily="2" charset="-78"/>
            </a:endParaRPr>
          </a:p>
          <a:p>
            <a:pPr algn="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42780" y="6292334"/>
            <a:ext cx="1622560" cy="369332"/>
          </a:xfrm>
          <a:prstGeom prst="rect">
            <a:avLst/>
          </a:prstGeom>
        </p:spPr>
        <p:txBody>
          <a:bodyPr wrap="none">
            <a:spAutoFit/>
          </a:bodyPr>
          <a:lstStyle/>
          <a:p>
            <a:r>
              <a:rPr lang="fa-IR" dirty="0" smtClean="0"/>
              <a:t>فقه موضوع شناسی</a:t>
            </a:r>
            <a:endParaRPr lang="fa-IR" dirty="0"/>
          </a:p>
        </p:txBody>
      </p:sp>
    </p:spTree>
    <p:extLst>
      <p:ext uri="{BB962C8B-B14F-4D97-AF65-F5344CB8AC3E}">
        <p14:creationId xmlns:p14="http://schemas.microsoft.com/office/powerpoint/2010/main" val="4119835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3327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65</a:t>
            </a:r>
            <a:endParaRPr lang="en-US" dirty="0"/>
          </a:p>
        </p:txBody>
      </p:sp>
      <p:sp>
        <p:nvSpPr>
          <p:cNvPr id="12" name="Oval 11"/>
          <p:cNvSpPr/>
          <p:nvPr/>
        </p:nvSpPr>
        <p:spPr>
          <a:xfrm>
            <a:off x="4605270" y="3429000"/>
            <a:ext cx="1630680" cy="1617027"/>
          </a:xfrm>
          <a:prstGeom prst="ellipse">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0"/>
              </a:spcAft>
            </a:pPr>
            <a:r>
              <a:rPr lang="fa-IR" sz="2000" b="1" dirty="0">
                <a:solidFill>
                  <a:srgbClr val="FFFF00"/>
                </a:solidFill>
                <a:effectLst/>
                <a:ea typeface="Calibri" panose="020F0502020204030204" pitchFamily="34" charset="0"/>
                <a:cs typeface="B Titr" panose="00000700000000000000" pitchFamily="2" charset="-78"/>
              </a:rPr>
              <a:t>شناخت موضوع</a:t>
            </a:r>
            <a:endParaRPr lang="en-US" sz="2000" dirty="0">
              <a:solidFill>
                <a:srgbClr val="FFFF00"/>
              </a:solidFill>
              <a:effectLst/>
              <a:ea typeface="Calibri" panose="020F0502020204030204" pitchFamily="34" charset="0"/>
              <a:cs typeface="Arial" panose="020B0604020202020204" pitchFamily="34" charset="0"/>
            </a:endParaRPr>
          </a:p>
        </p:txBody>
      </p:sp>
      <p:sp>
        <p:nvSpPr>
          <p:cNvPr id="14" name="Rectangle 13"/>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graphicFrame>
        <p:nvGraphicFramePr>
          <p:cNvPr id="9" name="Diagram 8"/>
          <p:cNvGraphicFramePr/>
          <p:nvPr>
            <p:extLst>
              <p:ext uri="{D42A27DB-BD31-4B8C-83A1-F6EECF244321}">
                <p14:modId xmlns:p14="http://schemas.microsoft.com/office/powerpoint/2010/main" val="2506886324"/>
              </p:ext>
            </p:extLst>
          </p:nvPr>
        </p:nvGraphicFramePr>
        <p:xfrm>
          <a:off x="2088835" y="1961676"/>
          <a:ext cx="6663547" cy="432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66"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135228" y="6290168"/>
            <a:ext cx="2074607" cy="369332"/>
          </a:xfrm>
          <a:prstGeom prst="rect">
            <a:avLst/>
          </a:prstGeom>
        </p:spPr>
        <p:txBody>
          <a:bodyPr wrap="none">
            <a:spAutoFit/>
          </a:bodyPr>
          <a:lstStyle/>
          <a:p>
            <a:r>
              <a:rPr lang="fa-IR" dirty="0" smtClean="0"/>
              <a:t>مرجع تشخیص هر مرحله</a:t>
            </a:r>
            <a:endParaRPr lang="fa-IR" dirty="0"/>
          </a:p>
        </p:txBody>
      </p:sp>
      <p:sp>
        <p:nvSpPr>
          <p:cNvPr id="16" name="Title 3"/>
          <p:cNvSpPr txBox="1">
            <a:spLocks/>
          </p:cNvSpPr>
          <p:nvPr/>
        </p:nvSpPr>
        <p:spPr>
          <a:xfrm>
            <a:off x="2590800" y="704862"/>
            <a:ext cx="6179513" cy="109818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4000" b="1" dirty="0">
                <a:ln w="22225">
                  <a:solidFill>
                    <a:schemeClr val="accent2"/>
                  </a:solidFill>
                  <a:prstDash val="solid"/>
                </a:ln>
                <a:solidFill>
                  <a:srgbClr val="FFFF00"/>
                </a:solidFill>
                <a:cs typeface="B Farnaz" panose="00000400000000000000" pitchFamily="2" charset="-78"/>
              </a:rPr>
              <a:t>مرجع </a:t>
            </a:r>
            <a:r>
              <a:rPr lang="fa-IR" sz="4000" b="1" dirty="0" smtClean="0">
                <a:ln w="22225">
                  <a:solidFill>
                    <a:schemeClr val="accent2"/>
                  </a:solidFill>
                  <a:prstDash val="solid"/>
                </a:ln>
                <a:solidFill>
                  <a:srgbClr val="FFFF00"/>
                </a:solidFill>
                <a:cs typeface="B Farnaz" panose="00000400000000000000" pitchFamily="2" charset="-78"/>
              </a:rPr>
              <a:t>تشخیص هر مرحله</a:t>
            </a:r>
            <a:endParaRPr lang="fa-IR" sz="4000" b="1" dirty="0">
              <a:ln w="22225">
                <a:solidFill>
                  <a:schemeClr val="accent2"/>
                </a:solidFill>
                <a:prstDash val="solid"/>
              </a:ln>
              <a:solidFill>
                <a:srgbClr val="FFFF00"/>
              </a:solidFill>
              <a:cs typeface="B Farnaz" panose="00000400000000000000" pitchFamily="2" charset="-78"/>
            </a:endParaRPr>
          </a:p>
          <a:p>
            <a:r>
              <a:rPr lang="fa-IR" sz="2800" dirty="0" smtClean="0">
                <a:ln w="0"/>
                <a:effectLst>
                  <a:outerShdw blurRad="38100" dist="19050" dir="2700000" algn="tl" rotWithShape="0">
                    <a:schemeClr val="dk1">
                      <a:alpha val="40000"/>
                    </a:schemeClr>
                  </a:outerShdw>
                </a:effectLst>
                <a:cs typeface="B Homa" panose="00000400000000000000" pitchFamily="2" charset="-78"/>
              </a:rPr>
              <a:t>کدام مرحله ابهام دارد؟</a:t>
            </a:r>
            <a:endParaRPr lang="en-US" sz="2800" dirty="0">
              <a:ln w="0"/>
              <a:effectLst>
                <a:outerShdw blurRad="38100" dist="19050" dir="2700000" algn="tl" rotWithShape="0">
                  <a:schemeClr val="dk1">
                    <a:alpha val="40000"/>
                  </a:schemeClr>
                </a:outerShdw>
              </a:effectLst>
              <a:cs typeface="B Homa" panose="00000400000000000000" pitchFamily="2" charset="-78"/>
            </a:endParaRPr>
          </a:p>
        </p:txBody>
      </p:sp>
      <p:sp>
        <p:nvSpPr>
          <p:cNvPr id="3" name="Striped Right Arrow 2"/>
          <p:cNvSpPr/>
          <p:nvPr/>
        </p:nvSpPr>
        <p:spPr>
          <a:xfrm rot="5249211">
            <a:off x="5230109" y="3039575"/>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7" name="Striped Right Arrow 16"/>
          <p:cNvSpPr/>
          <p:nvPr/>
        </p:nvSpPr>
        <p:spPr>
          <a:xfrm rot="8282571">
            <a:off x="6033216" y="3432220"/>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8" name="Striped Right Arrow 17"/>
          <p:cNvSpPr/>
          <p:nvPr/>
        </p:nvSpPr>
        <p:spPr>
          <a:xfrm rot="11652965">
            <a:off x="6222021" y="4292423"/>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9" name="Striped Right Arrow 18"/>
          <p:cNvSpPr/>
          <p:nvPr/>
        </p:nvSpPr>
        <p:spPr>
          <a:xfrm rot="2489152">
            <a:off x="4460285" y="3427911"/>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0" name="Striped Right Arrow 19"/>
          <p:cNvSpPr/>
          <p:nvPr/>
        </p:nvSpPr>
        <p:spPr>
          <a:xfrm rot="14584995">
            <a:off x="5646113" y="4984574"/>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1" name="Striped Right Arrow 20"/>
          <p:cNvSpPr/>
          <p:nvPr/>
        </p:nvSpPr>
        <p:spPr>
          <a:xfrm rot="18026119">
            <a:off x="4764605" y="4953000"/>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2" name="Striped Right Arrow 21"/>
          <p:cNvSpPr/>
          <p:nvPr/>
        </p:nvSpPr>
        <p:spPr>
          <a:xfrm rot="20720798">
            <a:off x="4224270" y="4237513"/>
            <a:ext cx="381000" cy="304800"/>
          </a:xfrm>
          <a:prstGeom prst="striped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4" name="Rectangle 3"/>
          <p:cNvSpPr/>
          <p:nvPr/>
        </p:nvSpPr>
        <p:spPr>
          <a:xfrm rot="19601971">
            <a:off x="4534351" y="2565581"/>
            <a:ext cx="285426" cy="25186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990782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9" grpId="0">
        <p:bldAsOne/>
      </p:bldGraphic>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44907" y="0"/>
            <a:ext cx="9144000" cy="6852138"/>
          </a:xfrm>
          <a:prstGeom prst="rect">
            <a:avLst/>
          </a:prstGeom>
        </p:spPr>
      </p:pic>
      <p:sp>
        <p:nvSpPr>
          <p:cNvPr id="10" name="Flowchart: Delay 9"/>
          <p:cNvSpPr/>
          <p:nvPr/>
        </p:nvSpPr>
        <p:spPr>
          <a:xfrm>
            <a:off x="152400" y="1429034"/>
            <a:ext cx="4572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440" y="5353328"/>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224904" y="653495"/>
            <a:ext cx="4942813" cy="808038"/>
          </a:xfrm>
        </p:spPr>
        <p:txBody>
          <a:bodyPr>
            <a:normAutofit/>
          </a:bodyPr>
          <a:lstStyle/>
          <a:p>
            <a:pPr algn="r" rtl="1"/>
            <a:r>
              <a:rPr lang="fa-IR" sz="4000" b="1" dirty="0" smtClean="0">
                <a:ln w="22225">
                  <a:solidFill>
                    <a:schemeClr val="accent2"/>
                  </a:solidFill>
                  <a:prstDash val="solid"/>
                </a:ln>
                <a:solidFill>
                  <a:srgbClr val="FFFF00"/>
                </a:solidFill>
                <a:cs typeface="B Farnaz" panose="00000400000000000000" pitchFamily="2" charset="-78"/>
              </a:rPr>
              <a:t>1- تشخیص دقیق عنوان ...</a:t>
            </a:r>
            <a:endParaRPr lang="en-US" sz="4000" b="1" dirty="0">
              <a:ln w="22225">
                <a:solidFill>
                  <a:schemeClr val="accent2"/>
                </a:solidFill>
                <a:prstDash val="solid"/>
              </a:ln>
              <a:solidFill>
                <a:srgbClr val="FFFF00"/>
              </a:solidFill>
              <a:cs typeface="B Farnaz" panose="00000400000000000000" pitchFamily="2" charset="-78"/>
            </a:endParaRPr>
          </a:p>
        </p:txBody>
      </p:sp>
      <p:sp>
        <p:nvSpPr>
          <p:cNvPr id="5" name="Content Placeholder 4"/>
          <p:cNvSpPr>
            <a:spLocks noGrp="1"/>
          </p:cNvSpPr>
          <p:nvPr>
            <p:ph sz="half" idx="1"/>
          </p:nvPr>
        </p:nvSpPr>
        <p:spPr>
          <a:xfrm>
            <a:off x="1752600" y="1733266"/>
            <a:ext cx="6934199" cy="4591331"/>
          </a:xfrm>
        </p:spPr>
        <p:txBody>
          <a:bodyPr>
            <a:normAutofit fontScale="70000" lnSpcReduction="20000"/>
          </a:bodyPr>
          <a:lstStyle/>
          <a:p>
            <a:pPr algn="just" rtl="1">
              <a:lnSpc>
                <a:spcPct val="120000"/>
              </a:lnSpc>
              <a:buFont typeface="Wingdings" panose="05000000000000000000" pitchFamily="2" charset="2"/>
              <a:buChar char="v"/>
            </a:pPr>
            <a:r>
              <a:rPr lang="fa-IR" b="1" dirty="0">
                <a:cs typeface="B Mitra" panose="00000400000000000000" pitchFamily="2" charset="-78"/>
              </a:rPr>
              <a:t>تشخیص </a:t>
            </a:r>
            <a:r>
              <a:rPr lang="fa-IR" b="1" dirty="0" smtClean="0">
                <a:cs typeface="B Mitra" panose="00000400000000000000" pitchFamily="2" charset="-78"/>
              </a:rPr>
              <a:t>عنوانی  حکم شرعی به آن تعلق گرفته کار فقیه است زیرا اوست که میتواند با احاطه ای که به منابع فقهی و ابزارهای استنباط دارد عنوان را مشخص کند.</a:t>
            </a:r>
          </a:p>
          <a:p>
            <a:pPr algn="just" rtl="1">
              <a:lnSpc>
                <a:spcPct val="120000"/>
              </a:lnSpc>
              <a:buFont typeface="Wingdings" panose="05000000000000000000" pitchFamily="2" charset="2"/>
              <a:buChar char="v"/>
            </a:pPr>
            <a:r>
              <a:rPr lang="fa-IR" b="1" dirty="0" smtClean="0">
                <a:cs typeface="B Mitra" panose="00000400000000000000" pitchFamily="2" charset="-78"/>
              </a:rPr>
              <a:t>برای تشخیص عنوانی که حکم شرعی به آن تعلق گرفته تنها باید به واژه های عربی در نصوص (قرآن و حدیث) تکیه کرد.</a:t>
            </a:r>
          </a:p>
          <a:p>
            <a:pPr algn="just" rtl="1">
              <a:lnSpc>
                <a:spcPct val="120000"/>
              </a:lnSpc>
              <a:buFont typeface="Wingdings" panose="05000000000000000000" pitchFamily="2" charset="2"/>
              <a:buChar char="v"/>
            </a:pPr>
            <a:r>
              <a:rPr lang="fa-IR" b="1" dirty="0" smtClean="0">
                <a:cs typeface="B Mitra" panose="00000400000000000000" pitchFamily="2" charset="-78"/>
              </a:rPr>
              <a:t>تا زمانی که دقیقا روشن نشود عنوانی که حکم شرعی بر آن بار شده چیست، ورود به موضوع شناسی ارزش فقهی ندارد.</a:t>
            </a:r>
          </a:p>
          <a:p>
            <a:pPr algn="just" rtl="1">
              <a:lnSpc>
                <a:spcPct val="120000"/>
              </a:lnSpc>
              <a:buFont typeface="Wingdings" panose="05000000000000000000" pitchFamily="2" charset="2"/>
              <a:buChar char="v"/>
            </a:pPr>
            <a:r>
              <a:rPr lang="fa-IR" b="1" dirty="0">
                <a:cs typeface="B Mitra" panose="00000400000000000000" pitchFamily="2" charset="-78"/>
              </a:rPr>
              <a:t>تشخیص عنوان موضوع، کار فقیه و امری اجتهادی است که گاه به آسانی ممکن است و گاه خود پژوهشی مستقل می طلبد.</a:t>
            </a:r>
          </a:p>
          <a:p>
            <a:pPr algn="just" rtl="1">
              <a:lnSpc>
                <a:spcPct val="120000"/>
              </a:lnSpc>
              <a:buFont typeface="Wingdings" panose="05000000000000000000" pitchFamily="2" charset="2"/>
              <a:buChar char="v"/>
            </a:pPr>
            <a:r>
              <a:rPr lang="fa-IR" b="1" dirty="0" smtClean="0">
                <a:cs typeface="B Mitra" panose="00000400000000000000" pitchFamily="2" charset="-78"/>
              </a:rPr>
              <a:t>عناوین </a:t>
            </a:r>
            <a:r>
              <a:rPr lang="fa-IR" b="1" dirty="0">
                <a:cs typeface="B Mitra" panose="00000400000000000000" pitchFamily="2" charset="-78"/>
              </a:rPr>
              <a:t>موضوعات مستحدثه عموما باید به عنوان مصادیقی از عناوین شرعی بررسی شوند.   </a:t>
            </a:r>
          </a:p>
          <a:p>
            <a:pPr algn="just" rtl="1">
              <a:lnSpc>
                <a:spcPct val="120000"/>
              </a:lnSpc>
              <a:buFont typeface="Wingdings" panose="05000000000000000000" pitchFamily="2" charset="2"/>
              <a:buChar char="v"/>
            </a:pPr>
            <a:r>
              <a:rPr lang="fa-IR" b="1" dirty="0" smtClean="0">
                <a:cs typeface="B Mitra" panose="00000400000000000000" pitchFamily="2" charset="-78"/>
              </a:rPr>
              <a:t>با توجه به ترتب مراحل شاخت موضوع، پیش نیاز شناخت موضوعات مستحدثه تشخیص عناوین شرعی اولیه است.</a:t>
            </a:r>
            <a:endParaRPr lang="fa-IR" b="1" dirty="0">
              <a:cs typeface="B Mitra" panose="00000400000000000000" pitchFamily="2" charset="-78"/>
            </a:endParaRPr>
          </a:p>
          <a:p>
            <a:pPr algn="r"/>
            <a:endParaRPr lang="en-US" dirty="0"/>
          </a:p>
        </p:txBody>
      </p:sp>
      <p:sp>
        <p:nvSpPr>
          <p:cNvPr id="17" name="Title 3"/>
          <p:cNvSpPr txBox="1">
            <a:spLocks/>
          </p:cNvSpPr>
          <p:nvPr/>
        </p:nvSpPr>
        <p:spPr>
          <a:xfrm>
            <a:off x="2013438" y="4114797"/>
            <a:ext cx="3859824" cy="22098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accent4">
                  <a:lumMod val="60000"/>
                  <a:lumOff val="40000"/>
                </a:schemeClr>
              </a:solidFill>
            </a:endParaRPr>
          </a:p>
        </p:txBody>
      </p:sp>
      <p:sp>
        <p:nvSpPr>
          <p:cNvPr id="9" name="Rectangle 8"/>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12" name="Rectangle 11"/>
          <p:cNvSpPr/>
          <p:nvPr/>
        </p:nvSpPr>
        <p:spPr>
          <a:xfrm>
            <a:off x="152400" y="6279584"/>
            <a:ext cx="2776722" cy="369332"/>
          </a:xfrm>
          <a:prstGeom prst="rect">
            <a:avLst/>
          </a:prstGeom>
        </p:spPr>
        <p:txBody>
          <a:bodyPr wrap="none">
            <a:spAutoFit/>
          </a:bodyPr>
          <a:lstStyle/>
          <a:p>
            <a:r>
              <a:rPr lang="fa-IR" dirty="0" smtClean="0"/>
              <a:t>تشخیص دقیق عنوان موضوع حکم</a:t>
            </a:r>
            <a:endParaRPr lang="fa-IR" dirty="0"/>
          </a:p>
        </p:txBody>
      </p:sp>
    </p:spTree>
    <p:extLst>
      <p:ext uri="{BB962C8B-B14F-4D97-AF65-F5344CB8AC3E}">
        <p14:creationId xmlns:p14="http://schemas.microsoft.com/office/powerpoint/2010/main" val="1540435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6"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5">
                                            <p:txEl>
                                              <p:pRg st="4" end="4"/>
                                            </p:txEl>
                                          </p:spTgt>
                                        </p:tgtEl>
                                        <p:attrNameLst>
                                          <p:attrName>style.visibility</p:attrName>
                                        </p:attrNameLst>
                                      </p:cBhvr>
                                      <p:to>
                                        <p:strVal val="visible"/>
                                      </p:to>
                                    </p:set>
                                    <p:anim calcmode="lin" valueType="num">
                                      <p:cBhvr>
                                        <p:cTn id="51" dur="5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53" dur="5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5">
                                            <p:txEl>
                                              <p:pRg st="5" end="5"/>
                                            </p:txEl>
                                          </p:spTgt>
                                        </p:tgtEl>
                                        <p:attrNameLst>
                                          <p:attrName>style.visibility</p:attrName>
                                        </p:attrNameLst>
                                      </p:cBhvr>
                                      <p:to>
                                        <p:strVal val="visible"/>
                                      </p:to>
                                    </p:set>
                                    <p:anim calcmode="lin" valueType="num">
                                      <p:cBhvr>
                                        <p:cTn id="60" dur="5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62" dur="5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5">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nodePh="1">
                                  <p:stCondLst>
                                    <p:cond delay="0"/>
                                  </p:stCondLst>
                                  <p:endCondLst>
                                    <p:cond evt="begin" delay="0">
                                      <p:tn val="67"/>
                                    </p:cond>
                                  </p:end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fltVal val="0"/>
                                          </p:val>
                                        </p:tav>
                                        <p:tav tm="100000">
                                          <p:val>
                                            <p:strVal val="#ppt_w"/>
                                          </p:val>
                                        </p:tav>
                                      </p:tavLst>
                                    </p:anim>
                                    <p:anim calcmode="lin" valueType="num">
                                      <p:cBhvr>
                                        <p:cTn id="70" dur="1000" fill="hold"/>
                                        <p:tgtEl>
                                          <p:spTgt spid="17"/>
                                        </p:tgtEl>
                                        <p:attrNameLst>
                                          <p:attrName>ppt_h</p:attrName>
                                        </p:attrNameLst>
                                      </p:cBhvr>
                                      <p:tavLst>
                                        <p:tav tm="0">
                                          <p:val>
                                            <p:fltVal val="0"/>
                                          </p:val>
                                        </p:tav>
                                        <p:tav tm="100000">
                                          <p:val>
                                            <p:strVal val="#ppt_h"/>
                                          </p:val>
                                        </p:tav>
                                      </p:tavLst>
                                    </p:anim>
                                    <p:anim calcmode="lin" valueType="num">
                                      <p:cBhvr>
                                        <p:cTn id="7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307113"/>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743200" y="661779"/>
            <a:ext cx="6096000" cy="731838"/>
          </a:xfrm>
        </p:spPr>
        <p:txBody>
          <a:bodyPr>
            <a:normAutofit fontScale="90000"/>
          </a:bodyPr>
          <a:lstStyle/>
          <a:p>
            <a:pPr rtl="1"/>
            <a:r>
              <a:rPr lang="fa-IR" b="1" dirty="0" smtClean="0">
                <a:ln w="22225">
                  <a:solidFill>
                    <a:schemeClr val="accent2"/>
                  </a:solidFill>
                  <a:prstDash val="solid"/>
                </a:ln>
                <a:solidFill>
                  <a:srgbClr val="FFFF00"/>
                </a:solidFill>
                <a:cs typeface="B Farnaz" panose="00000400000000000000" pitchFamily="2" charset="-78"/>
              </a:rPr>
              <a:t>2- مرجع تشخیص نوع موضوع</a:t>
            </a:r>
            <a:endParaRPr lang="en-US" dirty="0"/>
          </a:p>
        </p:txBody>
      </p:sp>
      <p:sp>
        <p:nvSpPr>
          <p:cNvPr id="3" name="Content Placeholder 2"/>
          <p:cNvSpPr>
            <a:spLocks noGrp="1"/>
          </p:cNvSpPr>
          <p:nvPr>
            <p:ph idx="1"/>
          </p:nvPr>
        </p:nvSpPr>
        <p:spPr>
          <a:xfrm>
            <a:off x="1635066" y="1600200"/>
            <a:ext cx="7051734" cy="4800600"/>
          </a:xfrm>
        </p:spPr>
        <p:txBody>
          <a:bodyPr>
            <a:normAutofit fontScale="77500" lnSpcReduction="20000"/>
          </a:bodyPr>
          <a:lstStyle/>
          <a:p>
            <a:pPr marL="0" indent="0" algn="just" rtl="1">
              <a:buNone/>
            </a:pPr>
            <a:r>
              <a:rPr lang="fa-IR" b="1" u="sng" dirty="0" smtClean="0"/>
              <a:t>به لحاظ تصرف شارع</a:t>
            </a:r>
            <a:endParaRPr lang="fa-IR" b="1" u="sng" dirty="0"/>
          </a:p>
          <a:p>
            <a:pPr algn="just" rtl="1"/>
            <a:r>
              <a:rPr lang="fa-IR" dirty="0" smtClean="0">
                <a:cs typeface="B Karim" panose="00000700000000000000" pitchFamily="2" charset="-78"/>
              </a:rPr>
              <a:t>موضوع شرعی شامل مخترعات و مستنبطه شرعی می شود بنابر این منبع شناخت آنها نصوص است. </a:t>
            </a:r>
          </a:p>
          <a:p>
            <a:pPr algn="just" rtl="1"/>
            <a:r>
              <a:rPr lang="fa-IR" dirty="0" smtClean="0">
                <a:cs typeface="B Karim" panose="00000700000000000000" pitchFamily="2" charset="-78"/>
              </a:rPr>
              <a:t>موضوع عرفی موضوعی است که شارع هیچ تصرفی در آن نکرده و تشخیص آن را به عهده عرف قرار داده است.</a:t>
            </a:r>
          </a:p>
          <a:p>
            <a:pPr algn="just" rtl="1"/>
            <a:r>
              <a:rPr lang="fa-IR" dirty="0">
                <a:cs typeface="B Karim" panose="00000700000000000000" pitchFamily="2" charset="-78"/>
              </a:rPr>
              <a:t>گاه تصور می شود موضوعی عرفی است در حالی که شارع در آن تصرف کرده است</a:t>
            </a:r>
            <a:r>
              <a:rPr lang="fa-IR" dirty="0" smtClean="0">
                <a:cs typeface="B Karim" panose="00000700000000000000" pitchFamily="2" charset="-78"/>
              </a:rPr>
              <a:t>.</a:t>
            </a:r>
          </a:p>
          <a:p>
            <a:pPr algn="just" rtl="1"/>
            <a:r>
              <a:rPr lang="fa-IR" sz="3100" dirty="0">
                <a:cs typeface="B Karim" panose="00000700000000000000" pitchFamily="2" charset="-78"/>
              </a:rPr>
              <a:t>تشخیص نوع موضوع نیز کار فقیه و امری اجتهادی است و چه بسا در برخی از موارد نیازمند پژوهش مستقل باشد</a:t>
            </a:r>
          </a:p>
          <a:p>
            <a:pPr algn="just" rtl="1"/>
            <a:r>
              <a:rPr lang="fa-IR" smtClean="0">
                <a:cs typeface="B Karim" panose="00000700000000000000" pitchFamily="2" charset="-78"/>
              </a:rPr>
              <a:t>اگر </a:t>
            </a:r>
            <a:r>
              <a:rPr lang="fa-IR" dirty="0" smtClean="0">
                <a:cs typeface="B Karim" panose="00000700000000000000" pitchFamily="2" charset="-78"/>
              </a:rPr>
              <a:t>روشن شود شارع تصرفی در موضوع مورد نظر نکرده عرفی است.</a:t>
            </a:r>
          </a:p>
          <a:p>
            <a:pPr marL="0" indent="0" algn="just" rtl="1">
              <a:buNone/>
            </a:pPr>
            <a:r>
              <a:rPr lang="fa-IR" b="1" u="sng" dirty="0" smtClean="0"/>
              <a:t>به لحاظ جنس و ماهیت</a:t>
            </a:r>
          </a:p>
          <a:p>
            <a:pPr algn="just" rtl="1">
              <a:buFont typeface="Courier New" panose="02070309020205020404" pitchFamily="49" charset="0"/>
              <a:buChar char="o"/>
            </a:pPr>
            <a:r>
              <a:rPr lang="fa-IR" dirty="0" smtClean="0">
                <a:cs typeface="B Karim" panose="00000700000000000000" pitchFamily="2" charset="-78"/>
              </a:rPr>
              <a:t>تشخیص نوع موضوع از این حیث پیچیدگی خاصی ندارد </a:t>
            </a:r>
          </a:p>
          <a:p>
            <a:pPr algn="just" rtl="1">
              <a:buFont typeface="Courier New" panose="02070309020205020404" pitchFamily="49" charset="0"/>
              <a:buChar char="o"/>
            </a:pPr>
            <a:r>
              <a:rPr lang="fa-IR" dirty="0" smtClean="0">
                <a:cs typeface="B Karim" panose="00000700000000000000" pitchFamily="2" charset="-78"/>
              </a:rPr>
              <a:t>معلوم شدن جنس و ماهیت موضوع در منابع و روش شناخت مؤثر است.</a:t>
            </a:r>
          </a:p>
          <a:p>
            <a:pPr algn="just" rtl="1"/>
            <a:endParaRPr lang="fa-IR" dirty="0" smtClean="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67658" y="6283748"/>
            <a:ext cx="2307042" cy="369332"/>
          </a:xfrm>
          <a:prstGeom prst="rect">
            <a:avLst/>
          </a:prstGeom>
        </p:spPr>
        <p:txBody>
          <a:bodyPr wrap="none">
            <a:spAutoFit/>
          </a:bodyPr>
          <a:lstStyle/>
          <a:p>
            <a:r>
              <a:rPr lang="fa-IR" dirty="0" smtClean="0"/>
              <a:t>مرجع تشخیص نوع موضوع</a:t>
            </a:r>
            <a:endParaRPr lang="fa-IR" dirty="0"/>
          </a:p>
        </p:txBody>
      </p:sp>
    </p:spTree>
    <p:extLst>
      <p:ext uri="{BB962C8B-B14F-4D97-AF65-F5344CB8AC3E}">
        <p14:creationId xmlns:p14="http://schemas.microsoft.com/office/powerpoint/2010/main" val="3940964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
                                            <p:txEl>
                                              <p:pRg st="6" end="6"/>
                                            </p:txEl>
                                          </p:spTgt>
                                        </p:tgtEl>
                                        <p:attrNameLst>
                                          <p:attrName>style.visibility</p:attrName>
                                        </p:attrNameLst>
                                      </p:cBhvr>
                                      <p:to>
                                        <p:strVal val="visible"/>
                                      </p:to>
                                    </p:set>
                                    <p:animEffect transition="in" filter="wipe(down)">
                                      <p:cBhvr>
                                        <p:cTn id="123" dur="580">
                                          <p:stCondLst>
                                            <p:cond delay="0"/>
                                          </p:stCondLst>
                                        </p:cTn>
                                        <p:tgtEl>
                                          <p:spTgt spid="3">
                                            <p:txEl>
                                              <p:pRg st="6" end="6"/>
                                            </p:txEl>
                                          </p:spTgt>
                                        </p:tgtEl>
                                      </p:cBhvr>
                                    </p:animEffect>
                                    <p:anim calcmode="lin" valueType="num">
                                      <p:cBhvr>
                                        <p:cTn id="12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6" end="6"/>
                                            </p:txEl>
                                          </p:spTgt>
                                        </p:tgtEl>
                                      </p:cBhvr>
                                      <p:to x="100000" y="60000"/>
                                    </p:animScale>
                                    <p:animScale>
                                      <p:cBhvr>
                                        <p:cTn id="130" dur="166" decel="50000">
                                          <p:stCondLst>
                                            <p:cond delay="676"/>
                                          </p:stCondLst>
                                        </p:cTn>
                                        <p:tgtEl>
                                          <p:spTgt spid="3">
                                            <p:txEl>
                                              <p:pRg st="6" end="6"/>
                                            </p:txEl>
                                          </p:spTgt>
                                        </p:tgtEl>
                                      </p:cBhvr>
                                      <p:to x="100000" y="100000"/>
                                    </p:animScale>
                                    <p:animScale>
                                      <p:cBhvr>
                                        <p:cTn id="131" dur="26">
                                          <p:stCondLst>
                                            <p:cond delay="1312"/>
                                          </p:stCondLst>
                                        </p:cTn>
                                        <p:tgtEl>
                                          <p:spTgt spid="3">
                                            <p:txEl>
                                              <p:pRg st="6" end="6"/>
                                            </p:txEl>
                                          </p:spTgt>
                                        </p:tgtEl>
                                      </p:cBhvr>
                                      <p:to x="100000" y="80000"/>
                                    </p:animScale>
                                    <p:animScale>
                                      <p:cBhvr>
                                        <p:cTn id="132" dur="166" decel="50000">
                                          <p:stCondLst>
                                            <p:cond delay="1338"/>
                                          </p:stCondLst>
                                        </p:cTn>
                                        <p:tgtEl>
                                          <p:spTgt spid="3">
                                            <p:txEl>
                                              <p:pRg st="6" end="6"/>
                                            </p:txEl>
                                          </p:spTgt>
                                        </p:tgtEl>
                                      </p:cBhvr>
                                      <p:to x="100000" y="100000"/>
                                    </p:animScale>
                                    <p:animScale>
                                      <p:cBhvr>
                                        <p:cTn id="133" dur="26">
                                          <p:stCondLst>
                                            <p:cond delay="1642"/>
                                          </p:stCondLst>
                                        </p:cTn>
                                        <p:tgtEl>
                                          <p:spTgt spid="3">
                                            <p:txEl>
                                              <p:pRg st="6" end="6"/>
                                            </p:txEl>
                                          </p:spTgt>
                                        </p:tgtEl>
                                      </p:cBhvr>
                                      <p:to x="100000" y="90000"/>
                                    </p:animScale>
                                    <p:animScale>
                                      <p:cBhvr>
                                        <p:cTn id="134" dur="166" decel="50000">
                                          <p:stCondLst>
                                            <p:cond delay="1668"/>
                                          </p:stCondLst>
                                        </p:cTn>
                                        <p:tgtEl>
                                          <p:spTgt spid="3">
                                            <p:txEl>
                                              <p:pRg st="6" end="6"/>
                                            </p:txEl>
                                          </p:spTgt>
                                        </p:tgtEl>
                                      </p:cBhvr>
                                      <p:to x="100000" y="100000"/>
                                    </p:animScale>
                                    <p:animScale>
                                      <p:cBhvr>
                                        <p:cTn id="135" dur="26">
                                          <p:stCondLst>
                                            <p:cond delay="1808"/>
                                          </p:stCondLst>
                                        </p:cTn>
                                        <p:tgtEl>
                                          <p:spTgt spid="3">
                                            <p:txEl>
                                              <p:pRg st="6" end="6"/>
                                            </p:txEl>
                                          </p:spTgt>
                                        </p:tgtEl>
                                      </p:cBhvr>
                                      <p:to x="100000" y="95000"/>
                                    </p:animScale>
                                    <p:animScale>
                                      <p:cBhvr>
                                        <p:cTn id="136" dur="166" decel="50000">
                                          <p:stCondLst>
                                            <p:cond delay="1834"/>
                                          </p:stCondLst>
                                        </p:cTn>
                                        <p:tgtEl>
                                          <p:spTgt spid="3">
                                            <p:txEl>
                                              <p:pRg st="6" end="6"/>
                                            </p:tx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3">
                                            <p:txEl>
                                              <p:pRg st="7" end="7"/>
                                            </p:txEl>
                                          </p:spTgt>
                                        </p:tgtEl>
                                        <p:attrNameLst>
                                          <p:attrName>style.visibility</p:attrName>
                                        </p:attrNameLst>
                                      </p:cBhvr>
                                      <p:to>
                                        <p:strVal val="visible"/>
                                      </p:to>
                                    </p:set>
                                    <p:animEffect transition="in" filter="wipe(down)">
                                      <p:cBhvr>
                                        <p:cTn id="141" dur="580">
                                          <p:stCondLst>
                                            <p:cond delay="0"/>
                                          </p:stCondLst>
                                        </p:cTn>
                                        <p:tgtEl>
                                          <p:spTgt spid="3">
                                            <p:txEl>
                                              <p:pRg st="7" end="7"/>
                                            </p:txEl>
                                          </p:spTgt>
                                        </p:tgtEl>
                                      </p:cBhvr>
                                    </p:animEffect>
                                    <p:anim calcmode="lin" valueType="num">
                                      <p:cBhvr>
                                        <p:cTn id="14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3">
                                            <p:txEl>
                                              <p:pRg st="7" end="7"/>
                                            </p:txEl>
                                          </p:spTgt>
                                        </p:tgtEl>
                                      </p:cBhvr>
                                      <p:to x="100000" y="60000"/>
                                    </p:animScale>
                                    <p:animScale>
                                      <p:cBhvr>
                                        <p:cTn id="148" dur="166" decel="50000">
                                          <p:stCondLst>
                                            <p:cond delay="676"/>
                                          </p:stCondLst>
                                        </p:cTn>
                                        <p:tgtEl>
                                          <p:spTgt spid="3">
                                            <p:txEl>
                                              <p:pRg st="7" end="7"/>
                                            </p:txEl>
                                          </p:spTgt>
                                        </p:tgtEl>
                                      </p:cBhvr>
                                      <p:to x="100000" y="100000"/>
                                    </p:animScale>
                                    <p:animScale>
                                      <p:cBhvr>
                                        <p:cTn id="149" dur="26">
                                          <p:stCondLst>
                                            <p:cond delay="1312"/>
                                          </p:stCondLst>
                                        </p:cTn>
                                        <p:tgtEl>
                                          <p:spTgt spid="3">
                                            <p:txEl>
                                              <p:pRg st="7" end="7"/>
                                            </p:txEl>
                                          </p:spTgt>
                                        </p:tgtEl>
                                      </p:cBhvr>
                                      <p:to x="100000" y="80000"/>
                                    </p:animScale>
                                    <p:animScale>
                                      <p:cBhvr>
                                        <p:cTn id="150" dur="166" decel="50000">
                                          <p:stCondLst>
                                            <p:cond delay="1338"/>
                                          </p:stCondLst>
                                        </p:cTn>
                                        <p:tgtEl>
                                          <p:spTgt spid="3">
                                            <p:txEl>
                                              <p:pRg st="7" end="7"/>
                                            </p:txEl>
                                          </p:spTgt>
                                        </p:tgtEl>
                                      </p:cBhvr>
                                      <p:to x="100000" y="100000"/>
                                    </p:animScale>
                                    <p:animScale>
                                      <p:cBhvr>
                                        <p:cTn id="151" dur="26">
                                          <p:stCondLst>
                                            <p:cond delay="1642"/>
                                          </p:stCondLst>
                                        </p:cTn>
                                        <p:tgtEl>
                                          <p:spTgt spid="3">
                                            <p:txEl>
                                              <p:pRg st="7" end="7"/>
                                            </p:txEl>
                                          </p:spTgt>
                                        </p:tgtEl>
                                      </p:cBhvr>
                                      <p:to x="100000" y="90000"/>
                                    </p:animScale>
                                    <p:animScale>
                                      <p:cBhvr>
                                        <p:cTn id="152" dur="166" decel="50000">
                                          <p:stCondLst>
                                            <p:cond delay="1668"/>
                                          </p:stCondLst>
                                        </p:cTn>
                                        <p:tgtEl>
                                          <p:spTgt spid="3">
                                            <p:txEl>
                                              <p:pRg st="7" end="7"/>
                                            </p:txEl>
                                          </p:spTgt>
                                        </p:tgtEl>
                                      </p:cBhvr>
                                      <p:to x="100000" y="100000"/>
                                    </p:animScale>
                                    <p:animScale>
                                      <p:cBhvr>
                                        <p:cTn id="153" dur="26">
                                          <p:stCondLst>
                                            <p:cond delay="1808"/>
                                          </p:stCondLst>
                                        </p:cTn>
                                        <p:tgtEl>
                                          <p:spTgt spid="3">
                                            <p:txEl>
                                              <p:pRg st="7" end="7"/>
                                            </p:txEl>
                                          </p:spTgt>
                                        </p:tgtEl>
                                      </p:cBhvr>
                                      <p:to x="100000" y="95000"/>
                                    </p:animScale>
                                    <p:animScale>
                                      <p:cBhvr>
                                        <p:cTn id="154" dur="166" decel="50000">
                                          <p:stCondLst>
                                            <p:cond delay="1834"/>
                                          </p:stCondLst>
                                        </p:cTn>
                                        <p:tgtEl>
                                          <p:spTgt spid="3">
                                            <p:txEl>
                                              <p:pRg st="7" end="7"/>
                                            </p:tx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3">
                                            <p:txEl>
                                              <p:pRg st="8" end="8"/>
                                            </p:txEl>
                                          </p:spTgt>
                                        </p:tgtEl>
                                        <p:attrNameLst>
                                          <p:attrName>style.visibility</p:attrName>
                                        </p:attrNameLst>
                                      </p:cBhvr>
                                      <p:to>
                                        <p:strVal val="visible"/>
                                      </p:to>
                                    </p:set>
                                    <p:animEffect transition="in" filter="wipe(down)">
                                      <p:cBhvr>
                                        <p:cTn id="159" dur="580">
                                          <p:stCondLst>
                                            <p:cond delay="0"/>
                                          </p:stCondLst>
                                        </p:cTn>
                                        <p:tgtEl>
                                          <p:spTgt spid="3">
                                            <p:txEl>
                                              <p:pRg st="8" end="8"/>
                                            </p:txEl>
                                          </p:spTgt>
                                        </p:tgtEl>
                                      </p:cBhvr>
                                    </p:animEffect>
                                    <p:anim calcmode="lin" valueType="num">
                                      <p:cBhvr>
                                        <p:cTn id="16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8" end="8"/>
                                            </p:txEl>
                                          </p:spTgt>
                                        </p:tgtEl>
                                      </p:cBhvr>
                                      <p:to x="100000" y="60000"/>
                                    </p:animScale>
                                    <p:animScale>
                                      <p:cBhvr>
                                        <p:cTn id="166" dur="166" decel="50000">
                                          <p:stCondLst>
                                            <p:cond delay="676"/>
                                          </p:stCondLst>
                                        </p:cTn>
                                        <p:tgtEl>
                                          <p:spTgt spid="3">
                                            <p:txEl>
                                              <p:pRg st="8" end="8"/>
                                            </p:txEl>
                                          </p:spTgt>
                                        </p:tgtEl>
                                      </p:cBhvr>
                                      <p:to x="100000" y="100000"/>
                                    </p:animScale>
                                    <p:animScale>
                                      <p:cBhvr>
                                        <p:cTn id="167" dur="26">
                                          <p:stCondLst>
                                            <p:cond delay="1312"/>
                                          </p:stCondLst>
                                        </p:cTn>
                                        <p:tgtEl>
                                          <p:spTgt spid="3">
                                            <p:txEl>
                                              <p:pRg st="8" end="8"/>
                                            </p:txEl>
                                          </p:spTgt>
                                        </p:tgtEl>
                                      </p:cBhvr>
                                      <p:to x="100000" y="80000"/>
                                    </p:animScale>
                                    <p:animScale>
                                      <p:cBhvr>
                                        <p:cTn id="168" dur="166" decel="50000">
                                          <p:stCondLst>
                                            <p:cond delay="1338"/>
                                          </p:stCondLst>
                                        </p:cTn>
                                        <p:tgtEl>
                                          <p:spTgt spid="3">
                                            <p:txEl>
                                              <p:pRg st="8" end="8"/>
                                            </p:txEl>
                                          </p:spTgt>
                                        </p:tgtEl>
                                      </p:cBhvr>
                                      <p:to x="100000" y="100000"/>
                                    </p:animScale>
                                    <p:animScale>
                                      <p:cBhvr>
                                        <p:cTn id="169" dur="26">
                                          <p:stCondLst>
                                            <p:cond delay="1642"/>
                                          </p:stCondLst>
                                        </p:cTn>
                                        <p:tgtEl>
                                          <p:spTgt spid="3">
                                            <p:txEl>
                                              <p:pRg st="8" end="8"/>
                                            </p:txEl>
                                          </p:spTgt>
                                        </p:tgtEl>
                                      </p:cBhvr>
                                      <p:to x="100000" y="90000"/>
                                    </p:animScale>
                                    <p:animScale>
                                      <p:cBhvr>
                                        <p:cTn id="170" dur="166" decel="50000">
                                          <p:stCondLst>
                                            <p:cond delay="1668"/>
                                          </p:stCondLst>
                                        </p:cTn>
                                        <p:tgtEl>
                                          <p:spTgt spid="3">
                                            <p:txEl>
                                              <p:pRg st="8" end="8"/>
                                            </p:txEl>
                                          </p:spTgt>
                                        </p:tgtEl>
                                      </p:cBhvr>
                                      <p:to x="100000" y="100000"/>
                                    </p:animScale>
                                    <p:animScale>
                                      <p:cBhvr>
                                        <p:cTn id="171" dur="26">
                                          <p:stCondLst>
                                            <p:cond delay="1808"/>
                                          </p:stCondLst>
                                        </p:cTn>
                                        <p:tgtEl>
                                          <p:spTgt spid="3">
                                            <p:txEl>
                                              <p:pRg st="8" end="8"/>
                                            </p:txEl>
                                          </p:spTgt>
                                        </p:tgtEl>
                                      </p:cBhvr>
                                      <p:to x="100000" y="95000"/>
                                    </p:animScale>
                                    <p:animScale>
                                      <p:cBhvr>
                                        <p:cTn id="17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09" y="53340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666999" y="685800"/>
            <a:ext cx="6019801" cy="731838"/>
          </a:xfrm>
        </p:spPr>
        <p:txBody>
          <a:bodyPr>
            <a:noAutofit/>
          </a:bodyPr>
          <a:lstStyle/>
          <a:p>
            <a:pPr rtl="1"/>
            <a:r>
              <a:rPr lang="fa-IR" sz="3600" b="1" dirty="0">
                <a:ln w="22225">
                  <a:solidFill>
                    <a:schemeClr val="accent2"/>
                  </a:solidFill>
                  <a:prstDash val="solid"/>
                </a:ln>
                <a:solidFill>
                  <a:srgbClr val="FFFF00"/>
                </a:solidFill>
                <a:cs typeface="B Farnaz" panose="00000400000000000000" pitchFamily="2" charset="-78"/>
              </a:rPr>
              <a:t>3- </a:t>
            </a:r>
            <a:r>
              <a:rPr lang="fa-IR" sz="3600" b="1" dirty="0" smtClean="0">
                <a:ln w="22225">
                  <a:solidFill>
                    <a:schemeClr val="accent2"/>
                  </a:solidFill>
                  <a:prstDash val="solid"/>
                </a:ln>
                <a:solidFill>
                  <a:srgbClr val="FFFF00"/>
                </a:solidFill>
                <a:cs typeface="B Farnaz" panose="00000400000000000000" pitchFamily="2" charset="-78"/>
              </a:rPr>
              <a:t>مرجع شناخت </a:t>
            </a:r>
            <a:r>
              <a:rPr lang="fa-IR" sz="3600" b="1" dirty="0">
                <a:ln w="22225">
                  <a:solidFill>
                    <a:schemeClr val="accent2"/>
                  </a:solidFill>
                  <a:prstDash val="solid"/>
                </a:ln>
                <a:solidFill>
                  <a:srgbClr val="FFFF00"/>
                </a:solidFill>
                <a:cs typeface="B Farnaz" panose="00000400000000000000" pitchFamily="2" charset="-78"/>
              </a:rPr>
              <a:t>موقعیت موضوع</a:t>
            </a:r>
            <a:endParaRPr lang="en-US" sz="3600" b="1" dirty="0">
              <a:ln w="22225">
                <a:solidFill>
                  <a:schemeClr val="accent2"/>
                </a:solidFill>
                <a:prstDash val="solid"/>
              </a:ln>
              <a:solidFill>
                <a:srgbClr val="FFFF00"/>
              </a:solidFill>
              <a:cs typeface="B Farnaz" panose="00000400000000000000" pitchFamily="2" charset="-78"/>
            </a:endParaRPr>
          </a:p>
        </p:txBody>
      </p:sp>
      <p:sp>
        <p:nvSpPr>
          <p:cNvPr id="3" name="Content Placeholder 2"/>
          <p:cNvSpPr>
            <a:spLocks noGrp="1"/>
          </p:cNvSpPr>
          <p:nvPr>
            <p:ph idx="1"/>
          </p:nvPr>
        </p:nvSpPr>
        <p:spPr>
          <a:xfrm>
            <a:off x="1635066" y="1733268"/>
            <a:ext cx="7051734" cy="4919812"/>
          </a:xfrm>
        </p:spPr>
        <p:txBody>
          <a:bodyPr>
            <a:normAutofit fontScale="85000" lnSpcReduction="10000"/>
          </a:bodyPr>
          <a:lstStyle/>
          <a:p>
            <a:pPr lvl="0" algn="just" rtl="1">
              <a:buFont typeface="Wingdings" panose="05000000000000000000" pitchFamily="2" charset="2"/>
              <a:buChar char="q"/>
            </a:pPr>
            <a:r>
              <a:rPr lang="fa-IR" b="1" dirty="0" smtClean="0">
                <a:cs typeface="B Karim" panose="00000700000000000000" pitchFamily="2" charset="-78"/>
              </a:rPr>
              <a:t>مرجع تشخیص موقعیت موضوعات شرعی و عرفی نیز کار فقیه است زیرا اوست که می داند هر موضوعی در کدامیک از ابواب،کتب و مسائل فقهی کاربرد دارد.</a:t>
            </a:r>
          </a:p>
          <a:p>
            <a:pPr lvl="0" algn="just" rtl="1">
              <a:buFont typeface="Wingdings" panose="05000000000000000000" pitchFamily="2" charset="2"/>
              <a:buChar char="q"/>
            </a:pPr>
            <a:r>
              <a:rPr lang="fa-IR" b="1" dirty="0" smtClean="0">
                <a:cs typeface="B Karim" panose="00000700000000000000" pitchFamily="2" charset="-78"/>
              </a:rPr>
              <a:t>منظور از شناخت موقعیت در موضوع مستحدثه و علمی، تبیین ابعادی از آن است که به موضوعات و احکام شرعی مرتبط میشود.</a:t>
            </a:r>
          </a:p>
          <a:p>
            <a:pPr lvl="0" algn="just" rtl="1">
              <a:buFont typeface="Wingdings" panose="05000000000000000000" pitchFamily="2" charset="2"/>
              <a:buChar char="q"/>
            </a:pPr>
            <a:r>
              <a:rPr lang="fa-IR" b="1" dirty="0" smtClean="0">
                <a:cs typeface="B Karim" panose="00000700000000000000" pitchFamily="2" charset="-78"/>
              </a:rPr>
              <a:t>مرجع تشخیص موقعیت چنین مواردی متخصصان در هر موضوعی است</a:t>
            </a:r>
          </a:p>
          <a:p>
            <a:pPr lvl="0" algn="just" rtl="1">
              <a:buFont typeface="Wingdings" panose="05000000000000000000" pitchFamily="2" charset="2"/>
              <a:buChar char="q"/>
            </a:pPr>
            <a:r>
              <a:rPr lang="fa-IR" b="1" dirty="0" smtClean="0">
                <a:cs typeface="B Karim" panose="00000700000000000000" pitchFamily="2" charset="-78"/>
              </a:rPr>
              <a:t>داشتن توانایی و اطلاعات فقهی در تشخیص موقعیت چنین موضوعاتی رجحان دارد.</a:t>
            </a:r>
          </a:p>
          <a:p>
            <a:pPr lvl="0" algn="just" rtl="1">
              <a:buFont typeface="Wingdings" panose="05000000000000000000" pitchFamily="2" charset="2"/>
              <a:buChar char="q"/>
            </a:pPr>
            <a:r>
              <a:rPr lang="fa-IR" b="1" dirty="0" smtClean="0">
                <a:cs typeface="B Karim" panose="00000700000000000000" pitchFamily="2" charset="-78"/>
              </a:rPr>
              <a:t>اطلاعات علمی متخصصان باید متقن و برای فقیهان موضوع شناس  اطمینان آور باشد. </a:t>
            </a:r>
          </a:p>
          <a:p>
            <a:pPr lvl="0" algn="just" rtl="1">
              <a:buFont typeface="Wingdings" panose="05000000000000000000" pitchFamily="2" charset="2"/>
              <a:buChar char="q"/>
            </a:pPr>
            <a:r>
              <a:rPr lang="fa-IR" b="1" dirty="0" smtClean="0">
                <a:cs typeface="B Karim" panose="00000700000000000000" pitchFamily="2" charset="-78"/>
              </a:rPr>
              <a:t>رجوع فقیه موضوع شناس در این موارد به متخصصان از باب رجوع به خبره حجیت دارد.</a:t>
            </a:r>
          </a:p>
          <a:p>
            <a:pPr lvl="0" algn="just" rtl="1">
              <a:buFont typeface="Wingdings" panose="05000000000000000000" pitchFamily="2" charset="2"/>
              <a:buChar char="q"/>
            </a:pPr>
            <a:endParaRPr lang="fa-IR" b="1" dirty="0" smtClean="0"/>
          </a:p>
          <a:p>
            <a:pPr lvl="0" algn="just" rtl="1">
              <a:buFont typeface="Wingdings" panose="05000000000000000000" pitchFamily="2" charset="2"/>
              <a:buChar char="q"/>
            </a:pPr>
            <a:endParaRPr lang="en-US" dirty="0"/>
          </a:p>
          <a:p>
            <a:pPr marL="0" indent="0" algn="just">
              <a:buNone/>
            </a:pP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Rectangle 8"/>
          <p:cNvSpPr/>
          <p:nvPr/>
        </p:nvSpPr>
        <p:spPr>
          <a:xfrm>
            <a:off x="267658" y="6283748"/>
            <a:ext cx="2028119" cy="369332"/>
          </a:xfrm>
          <a:prstGeom prst="rect">
            <a:avLst/>
          </a:prstGeom>
        </p:spPr>
        <p:txBody>
          <a:bodyPr wrap="none">
            <a:spAutoFit/>
          </a:bodyPr>
          <a:lstStyle/>
          <a:p>
            <a:r>
              <a:rPr lang="fa-IR" dirty="0" smtClean="0"/>
              <a:t>مرجع موضوع موضوع </a:t>
            </a:r>
            <a:endParaRPr lang="fa-IR" dirty="0"/>
          </a:p>
        </p:txBody>
      </p:sp>
    </p:spTree>
    <p:extLst>
      <p:ext uri="{BB962C8B-B14F-4D97-AF65-F5344CB8AC3E}">
        <p14:creationId xmlns:p14="http://schemas.microsoft.com/office/powerpoint/2010/main" val="17332918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9" y="538305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19400" y="725100"/>
            <a:ext cx="5867400" cy="731838"/>
          </a:xfrm>
        </p:spPr>
        <p:txBody>
          <a:bodyPr>
            <a:normAutofit fontScale="90000"/>
          </a:bodyPr>
          <a:lstStyle/>
          <a:p>
            <a:pPr rtl="1"/>
            <a:r>
              <a:rPr lang="fa-IR" b="1" dirty="0" smtClean="0">
                <a:ln w="22225">
                  <a:solidFill>
                    <a:schemeClr val="accent2"/>
                  </a:solidFill>
                  <a:prstDash val="solid"/>
                </a:ln>
                <a:solidFill>
                  <a:srgbClr val="FFFF00"/>
                </a:solidFill>
                <a:cs typeface="B Farnaz" panose="00000400000000000000" pitchFamily="2" charset="-78"/>
              </a:rPr>
              <a:t>4و5- مرجع شناخت مفهوم</a:t>
            </a:r>
            <a:endParaRPr lang="en-US" dirty="0"/>
          </a:p>
        </p:txBody>
      </p:sp>
      <p:sp>
        <p:nvSpPr>
          <p:cNvPr id="3" name="Content Placeholder 2"/>
          <p:cNvSpPr>
            <a:spLocks noGrp="1"/>
          </p:cNvSpPr>
          <p:nvPr>
            <p:ph idx="1"/>
          </p:nvPr>
        </p:nvSpPr>
        <p:spPr>
          <a:xfrm>
            <a:off x="1676505" y="1676400"/>
            <a:ext cx="7010295" cy="4800600"/>
          </a:xfrm>
        </p:spPr>
        <p:txBody>
          <a:bodyPr>
            <a:normAutofit fontScale="92500" lnSpcReduction="10000"/>
          </a:bodyPr>
          <a:lstStyle/>
          <a:p>
            <a:pPr lvl="0" algn="just" rtl="1"/>
            <a:r>
              <a:rPr lang="fa-IR" b="1" dirty="0">
                <a:cs typeface="B Karim" panose="00000700000000000000" pitchFamily="2" charset="-78"/>
              </a:rPr>
              <a:t> </a:t>
            </a:r>
            <a:r>
              <a:rPr lang="fa-IR" b="1" dirty="0" smtClean="0">
                <a:cs typeface="B Karim" panose="00000700000000000000" pitchFamily="2" charset="-78"/>
              </a:rPr>
              <a:t>شناخت مفهوم موضوعات شرعی کار فقیه است چرا که قیود و عناصر را باید از نصوص استخراج و چارچوب آن را معین کند.</a:t>
            </a:r>
          </a:p>
          <a:p>
            <a:pPr lvl="0" algn="just" rtl="1"/>
            <a:r>
              <a:rPr lang="fa-IR" b="1" dirty="0" smtClean="0">
                <a:cs typeface="B Karim" panose="00000700000000000000" pitchFamily="2" charset="-78"/>
              </a:rPr>
              <a:t>منظور از عناصر و مقومات در موضوعات شرعی قیود، اجزاء و ... مورد نظر شارع مقدس است که تغییر آنها باعث تغییر موضوع و حکم وضعی یا تکلیفی نسبت به آن بشود.</a:t>
            </a:r>
          </a:p>
          <a:p>
            <a:pPr lvl="0" algn="just" rtl="1"/>
            <a:r>
              <a:rPr lang="fa-IR" b="1" dirty="0">
                <a:cs typeface="B Karim" panose="00000700000000000000" pitchFamily="2" charset="-78"/>
              </a:rPr>
              <a:t> </a:t>
            </a:r>
            <a:r>
              <a:rPr lang="fa-IR" b="1" dirty="0" smtClean="0">
                <a:cs typeface="B Karim" panose="00000700000000000000" pitchFamily="2" charset="-78"/>
              </a:rPr>
              <a:t>با توجه به این که شارع مقدر به زبان مردم سخن گفته شناخت </a:t>
            </a:r>
            <a:r>
              <a:rPr lang="fa-IR" b="1" dirty="0">
                <a:cs typeface="B Karim" panose="00000700000000000000" pitchFamily="2" charset="-78"/>
              </a:rPr>
              <a:t>مفاهیم عرفی به عهده عرف است که از طریق کتب لغت و استعمالات </a:t>
            </a:r>
            <a:r>
              <a:rPr lang="fa-IR" b="1" dirty="0" smtClean="0">
                <a:cs typeface="B Karim" panose="00000700000000000000" pitchFamily="2" charset="-78"/>
              </a:rPr>
              <a:t>در </a:t>
            </a:r>
            <a:r>
              <a:rPr lang="fa-IR" b="1" dirty="0">
                <a:cs typeface="B Karim" panose="00000700000000000000" pitchFamily="2" charset="-78"/>
              </a:rPr>
              <a:t>قابل دستیابی است</a:t>
            </a:r>
            <a:r>
              <a:rPr lang="fa-IR" b="1" dirty="0" smtClean="0">
                <a:cs typeface="B Karim" panose="00000700000000000000" pitchFamily="2" charset="-78"/>
              </a:rPr>
              <a:t>.</a:t>
            </a:r>
          </a:p>
          <a:p>
            <a:pPr lvl="0" algn="just" rtl="1"/>
            <a:r>
              <a:rPr lang="fa-IR" b="1" dirty="0" smtClean="0">
                <a:cs typeface="B Karim" panose="00000700000000000000" pitchFamily="2" charset="-78"/>
              </a:rPr>
              <a:t>متصدیان شناخت مفاهیم چه شرعی و چه عرفی با ادبیات عرب، لغت شناسی و دانشهای جانبی که در فهم واژگان دخالت دارد آشنا باشند.</a:t>
            </a:r>
            <a:endParaRPr lang="en-US" b="1" dirty="0">
              <a:cs typeface="B Karim" panose="00000700000000000000" pitchFamily="2" charset="-78"/>
            </a:endParaRPr>
          </a:p>
          <a:p>
            <a:pPr algn="just"/>
            <a:endParaRPr lang="fa-IR" dirty="0"/>
          </a:p>
        </p:txBody>
      </p:sp>
      <p:sp>
        <p:nvSpPr>
          <p:cNvPr id="7" name="Rectangle 6"/>
          <p:cNvSpPr/>
          <p:nvPr/>
        </p:nvSpPr>
        <p:spPr>
          <a:xfrm>
            <a:off x="267658" y="6283748"/>
            <a:ext cx="1681871" cy="369332"/>
          </a:xfrm>
          <a:prstGeom prst="rect">
            <a:avLst/>
          </a:prstGeom>
        </p:spPr>
        <p:txBody>
          <a:bodyPr wrap="none">
            <a:spAutoFit/>
          </a:bodyPr>
          <a:lstStyle/>
          <a:p>
            <a:r>
              <a:rPr lang="fa-IR" dirty="0" smtClean="0"/>
              <a:t>مرجع شناخت مفهوم</a:t>
            </a:r>
            <a:endParaRPr lang="fa-IR" dirty="0"/>
          </a:p>
        </p:txBody>
      </p:sp>
    </p:spTree>
    <p:extLst>
      <p:ext uri="{BB962C8B-B14F-4D97-AF65-F5344CB8AC3E}">
        <p14:creationId xmlns:p14="http://schemas.microsoft.com/office/powerpoint/2010/main" val="2058739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58" y="5233446"/>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19400" y="685800"/>
            <a:ext cx="5867400" cy="1219200"/>
          </a:xfrm>
        </p:spPr>
        <p:txBody>
          <a:bodyPr>
            <a:normAutofit fontScale="90000"/>
          </a:bodyPr>
          <a:lstStyle/>
          <a:p>
            <a:pPr rtl="1"/>
            <a:r>
              <a:rPr lang="fa-IR" b="1" dirty="0" smtClean="0">
                <a:ln w="22225">
                  <a:solidFill>
                    <a:schemeClr val="accent2"/>
                  </a:solidFill>
                  <a:prstDash val="solid"/>
                </a:ln>
                <a:solidFill>
                  <a:schemeClr val="accent2">
                    <a:lumMod val="40000"/>
                    <a:lumOff val="60000"/>
                  </a:schemeClr>
                </a:solidFill>
              </a:rPr>
              <a:t>اهمیت و ضرورت موضوع شناسی</a:t>
            </a:r>
            <a:r>
              <a:rPr lang="fa-IR" dirty="0" smtClean="0"/>
              <a:t/>
            </a:r>
            <a:br>
              <a:rPr lang="fa-IR" dirty="0" smtClean="0"/>
            </a:br>
            <a:r>
              <a:rPr lang="fa-IR" sz="3100" dirty="0" smtClean="0"/>
              <a:t>مقام معظم رهبری</a:t>
            </a:r>
            <a:endParaRPr lang="en-US" sz="3100" dirty="0"/>
          </a:p>
        </p:txBody>
      </p:sp>
      <p:sp>
        <p:nvSpPr>
          <p:cNvPr id="3" name="Content Placeholder 2"/>
          <p:cNvSpPr>
            <a:spLocks noGrp="1"/>
          </p:cNvSpPr>
          <p:nvPr>
            <p:ph idx="1"/>
          </p:nvPr>
        </p:nvSpPr>
        <p:spPr>
          <a:xfrm>
            <a:off x="1981200" y="2362200"/>
            <a:ext cx="6705600" cy="3763963"/>
          </a:xfrm>
        </p:spPr>
        <p:txBody>
          <a:bodyPr>
            <a:normAutofit/>
          </a:bodyPr>
          <a:lstStyle/>
          <a:p>
            <a:pPr algn="just" rtl="1"/>
            <a:r>
              <a:rPr lang="fa-IR" dirty="0" smtClean="0">
                <a:cs typeface="B Nazanin" panose="00000400000000000000" pitchFamily="2" charset="-78"/>
              </a:rPr>
              <a:t>این خلأ را خوب شناختید و به دنبال پر کردن آن هستید. قطعا مسئله موضوع شناسی یک خلأ بود.</a:t>
            </a:r>
          </a:p>
          <a:p>
            <a:pPr algn="just" rtl="1"/>
            <a:r>
              <a:rPr lang="fa-IR" dirty="0" smtClean="0">
                <a:cs typeface="B Nazanin" panose="00000400000000000000" pitchFamily="2" charset="-78"/>
              </a:rPr>
              <a:t>حلقه مفقوده ای بود که شما دارید آن را تکمیل می کنید.</a:t>
            </a:r>
          </a:p>
          <a:p>
            <a:pPr algn="just" rtl="1"/>
            <a:r>
              <a:rPr lang="fa-IR" dirty="0" smtClean="0">
                <a:cs typeface="B Nazanin" panose="00000400000000000000" pitchFamily="2" charset="-78"/>
              </a:rPr>
              <a:t>اختلافات فتوایی نشان دهنده این کاستی است اگر دستگاه موضوع شناسی فعال باشد این اختلافات از بین می رود</a:t>
            </a:r>
            <a:endParaRPr lang="fa-IR" dirty="0">
              <a:cs typeface="B Nazanin" panose="00000400000000000000" pitchFamily="2" charset="-78"/>
            </a:endParaRPr>
          </a:p>
        </p:txBody>
      </p:sp>
      <p:sp>
        <p:nvSpPr>
          <p:cNvPr id="7" name="Rectangle 6"/>
          <p:cNvSpPr/>
          <p:nvPr/>
        </p:nvSpPr>
        <p:spPr>
          <a:xfrm>
            <a:off x="272762" y="6238579"/>
            <a:ext cx="1069524" cy="369332"/>
          </a:xfrm>
          <a:prstGeom prst="rect">
            <a:avLst/>
          </a:prstGeom>
        </p:spPr>
        <p:txBody>
          <a:bodyPr wrap="none">
            <a:spAutoFit/>
          </a:bodyPr>
          <a:lstStyle/>
          <a:p>
            <a:r>
              <a:rPr lang="fa-IR" dirty="0" smtClean="0"/>
              <a:t>اهمیت و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Tree>
    <p:extLst>
      <p:ext uri="{BB962C8B-B14F-4D97-AF65-F5344CB8AC3E}">
        <p14:creationId xmlns:p14="http://schemas.microsoft.com/office/powerpoint/2010/main" val="33227945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438400" y="697196"/>
            <a:ext cx="6324600" cy="731838"/>
          </a:xfrm>
        </p:spPr>
        <p:txBody>
          <a:bodyPr>
            <a:normAutofit fontScale="90000"/>
          </a:bodyPr>
          <a:lstStyle/>
          <a:p>
            <a:pPr rtl="1"/>
            <a:r>
              <a:rPr lang="fa-IR" b="1" dirty="0" smtClean="0">
                <a:ln w="22225">
                  <a:solidFill>
                    <a:schemeClr val="accent2"/>
                  </a:solidFill>
                  <a:prstDash val="solid"/>
                </a:ln>
                <a:solidFill>
                  <a:srgbClr val="FFFF00"/>
                </a:solidFill>
                <a:cs typeface="B Farnaz" panose="00000400000000000000" pitchFamily="2" charset="-78"/>
              </a:rPr>
              <a:t>6- مرجع تشخیص گونه ها</a:t>
            </a:r>
            <a:endParaRPr lang="en-US" dirty="0"/>
          </a:p>
        </p:txBody>
      </p:sp>
      <p:sp>
        <p:nvSpPr>
          <p:cNvPr id="3" name="Content Placeholder 2"/>
          <p:cNvSpPr>
            <a:spLocks noGrp="1"/>
          </p:cNvSpPr>
          <p:nvPr>
            <p:ph idx="1"/>
          </p:nvPr>
        </p:nvSpPr>
        <p:spPr>
          <a:xfrm>
            <a:off x="1609777" y="1833985"/>
            <a:ext cx="7046972" cy="4449763"/>
          </a:xfrm>
        </p:spPr>
        <p:txBody>
          <a:bodyPr>
            <a:normAutofit fontScale="92500" lnSpcReduction="10000"/>
          </a:bodyPr>
          <a:lstStyle/>
          <a:p>
            <a:pPr algn="just" rtl="1">
              <a:lnSpc>
                <a:spcPct val="115000"/>
              </a:lnSpc>
              <a:spcBef>
                <a:spcPts val="0"/>
              </a:spcBef>
              <a:spcAft>
                <a:spcPts val="1000"/>
              </a:spcAft>
              <a:buFont typeface="Courier New" panose="02070309020205020404" pitchFamily="49" charset="0"/>
              <a:buChar char="o"/>
            </a:pPr>
            <a:r>
              <a:rPr lang="fa-IR" b="1" dirty="0">
                <a:cs typeface="B Mitra" panose="00000400000000000000" pitchFamily="2" charset="-78"/>
              </a:rPr>
              <a:t>هر موضوعی ممکن است در موقعیت­ها و وضعیت­های مختلفی محقق شود که برخی از آنها قطعا مصداق موضوع مورد نظر نیست و برخی قطعا مصداق است و در مواردی نیز مشکوک است. </a:t>
            </a:r>
          </a:p>
          <a:p>
            <a:pPr algn="just" rtl="1">
              <a:lnSpc>
                <a:spcPct val="115000"/>
              </a:lnSpc>
              <a:spcBef>
                <a:spcPts val="0"/>
              </a:spcBef>
              <a:spcAft>
                <a:spcPts val="1000"/>
              </a:spcAft>
              <a:buFont typeface="Courier New" panose="02070309020205020404" pitchFamily="49" charset="0"/>
              <a:buChar char="o"/>
            </a:pPr>
            <a:r>
              <a:rPr lang="fa-IR" b="1" dirty="0">
                <a:cs typeface="B Mitra" panose="00000400000000000000" pitchFamily="2" charset="-78"/>
              </a:rPr>
              <a:t>تصور و ترسیم صورت­های مختلف تحقق موضوع مورد نظر زمینه بررسی موارد مشکوک را فراهم می­کند تا به کمک عناصر شناخته شده مصادیق آن روشن شود.</a:t>
            </a:r>
          </a:p>
          <a:p>
            <a:pPr algn="r"/>
            <a:endParaRPr lang="fa-IR" dirty="0"/>
          </a:p>
        </p:txBody>
      </p:sp>
      <p:sp>
        <p:nvSpPr>
          <p:cNvPr id="7" name="Rectangle 6"/>
          <p:cNvSpPr/>
          <p:nvPr/>
        </p:nvSpPr>
        <p:spPr>
          <a:xfrm>
            <a:off x="267658" y="6283748"/>
            <a:ext cx="1906291" cy="369332"/>
          </a:xfrm>
          <a:prstGeom prst="rect">
            <a:avLst/>
          </a:prstGeom>
        </p:spPr>
        <p:txBody>
          <a:bodyPr wrap="none">
            <a:spAutoFit/>
          </a:bodyPr>
          <a:lstStyle/>
          <a:p>
            <a:r>
              <a:rPr lang="fa-IR" dirty="0" smtClean="0"/>
              <a:t>مرجع تشخیص گونه ها</a:t>
            </a:r>
            <a:endParaRPr lang="fa-IR" dirty="0"/>
          </a:p>
        </p:txBody>
      </p:sp>
    </p:spTree>
    <p:extLst>
      <p:ext uri="{BB962C8B-B14F-4D97-AF65-F5344CB8AC3E}">
        <p14:creationId xmlns:p14="http://schemas.microsoft.com/office/powerpoint/2010/main" val="281233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25780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19400" y="685800"/>
            <a:ext cx="5867400" cy="731838"/>
          </a:xfrm>
        </p:spPr>
        <p:txBody>
          <a:bodyPr>
            <a:normAutofit fontScale="90000"/>
          </a:bodyPr>
          <a:lstStyle/>
          <a:p>
            <a:pPr rtl="1"/>
            <a:r>
              <a:rPr lang="fa-IR" b="1" dirty="0" smtClean="0">
                <a:ln w="22225">
                  <a:solidFill>
                    <a:schemeClr val="accent2"/>
                  </a:solidFill>
                  <a:prstDash val="solid"/>
                </a:ln>
                <a:solidFill>
                  <a:srgbClr val="FFFF00"/>
                </a:solidFill>
                <a:cs typeface="B Farnaz" panose="00000400000000000000" pitchFamily="2" charset="-78"/>
              </a:rPr>
              <a:t>6- مرجع تشخیص مصداق</a:t>
            </a:r>
            <a:endParaRPr lang="en-US" dirty="0"/>
          </a:p>
        </p:txBody>
      </p:sp>
      <p:sp>
        <p:nvSpPr>
          <p:cNvPr id="3" name="Content Placeholder 2"/>
          <p:cNvSpPr>
            <a:spLocks noGrp="1"/>
          </p:cNvSpPr>
          <p:nvPr>
            <p:ph idx="1"/>
          </p:nvPr>
        </p:nvSpPr>
        <p:spPr>
          <a:xfrm>
            <a:off x="1639828" y="1828800"/>
            <a:ext cx="7046972" cy="4824280"/>
          </a:xfrm>
        </p:spPr>
        <p:txBody>
          <a:bodyPr>
            <a:normAutofit fontScale="85000" lnSpcReduction="10000"/>
          </a:bodyPr>
          <a:lstStyle/>
          <a:p>
            <a:pPr algn="just" rtl="1">
              <a:lnSpc>
                <a:spcPct val="115000"/>
              </a:lnSpc>
              <a:spcBef>
                <a:spcPts val="0"/>
              </a:spcBef>
              <a:spcAft>
                <a:spcPts val="1000"/>
              </a:spcAft>
              <a:buFont typeface="Wingdings" panose="05000000000000000000" pitchFamily="2" charset="2"/>
              <a:buChar char="ü"/>
            </a:pPr>
            <a:r>
              <a:rPr lang="fa-IR" b="1" dirty="0">
                <a:cs typeface="B Mitra" panose="00000400000000000000" pitchFamily="2" charset="-78"/>
              </a:rPr>
              <a:t>آخرین مرحله موضوع شناسی مصداق یابی است که مبتنی بر مراحل قبلی صورت می­گیرد. </a:t>
            </a:r>
            <a:endParaRPr lang="fa-IR" b="1" dirty="0" smtClean="0">
              <a:cs typeface="B Mitra" panose="00000400000000000000" pitchFamily="2" charset="-78"/>
            </a:endParaRPr>
          </a:p>
          <a:p>
            <a:pPr algn="just" rtl="1">
              <a:lnSpc>
                <a:spcPct val="115000"/>
              </a:lnSpc>
              <a:spcBef>
                <a:spcPts val="0"/>
              </a:spcBef>
              <a:spcAft>
                <a:spcPts val="1000"/>
              </a:spcAft>
              <a:buFont typeface="Wingdings" panose="05000000000000000000" pitchFamily="2" charset="2"/>
              <a:buChar char="ü"/>
            </a:pPr>
            <a:r>
              <a:rPr lang="fa-IR" b="1" dirty="0" smtClean="0">
                <a:cs typeface="B Mitra" panose="00000400000000000000" pitchFamily="2" charset="-78"/>
              </a:rPr>
              <a:t>در مرحله عنصر </a:t>
            </a:r>
            <a:r>
              <a:rPr lang="fa-IR" b="1" dirty="0">
                <a:cs typeface="B Mitra" panose="00000400000000000000" pitchFamily="2" charset="-78"/>
              </a:rPr>
              <a:t>شناسی عناصر و مقومات کشف شده </a:t>
            </a:r>
            <a:r>
              <a:rPr lang="fa-IR" b="1" dirty="0" smtClean="0">
                <a:cs typeface="B Mitra" panose="00000400000000000000" pitchFamily="2" charset="-78"/>
              </a:rPr>
              <a:t>همچون شاخصی در دست موضوع­شناس است تا از بین موارد مشکوک مصادیق را تشخیص دهد.</a:t>
            </a:r>
          </a:p>
          <a:p>
            <a:pPr algn="just" rtl="1">
              <a:lnSpc>
                <a:spcPct val="115000"/>
              </a:lnSpc>
              <a:spcBef>
                <a:spcPts val="0"/>
              </a:spcBef>
              <a:spcAft>
                <a:spcPts val="1000"/>
              </a:spcAft>
              <a:buFont typeface="Wingdings" panose="05000000000000000000" pitchFamily="2" charset="2"/>
              <a:buChar char="ü"/>
            </a:pPr>
            <a:r>
              <a:rPr lang="fa-IR" b="1" dirty="0" smtClean="0">
                <a:cs typeface="B Mitra" panose="00000400000000000000" pitchFamily="2" charset="-78"/>
              </a:rPr>
              <a:t>تشخیص و تعیین مصادیق به عهده عرف و متخصص است.</a:t>
            </a:r>
          </a:p>
          <a:p>
            <a:pPr algn="just" rtl="1">
              <a:lnSpc>
                <a:spcPct val="115000"/>
              </a:lnSpc>
              <a:spcBef>
                <a:spcPts val="0"/>
              </a:spcBef>
              <a:spcAft>
                <a:spcPts val="1000"/>
              </a:spcAft>
              <a:buFont typeface="Wingdings" panose="05000000000000000000" pitchFamily="2" charset="2"/>
              <a:buChar char="ü"/>
            </a:pPr>
            <a:r>
              <a:rPr lang="fa-IR" b="1" dirty="0" smtClean="0">
                <a:cs typeface="B Mitra" panose="00000400000000000000" pitchFamily="2" charset="-78"/>
              </a:rPr>
              <a:t>ورود فقها در تعیین مصادیق یا در مقام اجرا و قضا بوده است یا  برای تسهیل کار مکلف</a:t>
            </a:r>
          </a:p>
          <a:p>
            <a:pPr algn="just" rtl="1">
              <a:lnSpc>
                <a:spcPct val="115000"/>
              </a:lnSpc>
              <a:spcBef>
                <a:spcPts val="0"/>
              </a:spcBef>
              <a:spcAft>
                <a:spcPts val="1000"/>
              </a:spcAft>
              <a:buFont typeface="Wingdings" panose="05000000000000000000" pitchFamily="2" charset="2"/>
              <a:buChar char="ü"/>
            </a:pPr>
            <a:endParaRPr lang="en-US" b="1" dirty="0">
              <a:cs typeface="B Mitra" panose="00000400000000000000" pitchFamily="2" charset="-78"/>
            </a:endParaRPr>
          </a:p>
          <a:p>
            <a:pPr algn="r"/>
            <a:endParaRPr lang="fa-IR" dirty="0"/>
          </a:p>
        </p:txBody>
      </p:sp>
      <p:sp>
        <p:nvSpPr>
          <p:cNvPr id="7" name="Rectangle 6"/>
          <p:cNvSpPr/>
          <p:nvPr/>
        </p:nvSpPr>
        <p:spPr>
          <a:xfrm>
            <a:off x="267658" y="6283748"/>
            <a:ext cx="1899879" cy="369332"/>
          </a:xfrm>
          <a:prstGeom prst="rect">
            <a:avLst/>
          </a:prstGeom>
        </p:spPr>
        <p:txBody>
          <a:bodyPr wrap="none">
            <a:spAutoFit/>
          </a:bodyPr>
          <a:lstStyle/>
          <a:p>
            <a:r>
              <a:rPr lang="fa-IR" dirty="0" smtClean="0"/>
              <a:t>مرجع تشخیص مصداق</a:t>
            </a:r>
            <a:endParaRPr lang="fa-IR" dirty="0"/>
          </a:p>
        </p:txBody>
      </p:sp>
    </p:spTree>
    <p:extLst>
      <p:ext uri="{BB962C8B-B14F-4D97-AF65-F5344CB8AC3E}">
        <p14:creationId xmlns:p14="http://schemas.microsoft.com/office/powerpoint/2010/main" val="3883899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86" y="5189350"/>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01080" y="658978"/>
            <a:ext cx="5029200" cy="731838"/>
          </a:xfrm>
        </p:spPr>
        <p:txBody>
          <a:bodyPr>
            <a:normAutofit/>
          </a:bodyPr>
          <a:lstStyle/>
          <a:p>
            <a:pPr rtl="1"/>
            <a:r>
              <a:rPr lang="fa-IR" sz="3600" dirty="0" smtClean="0">
                <a:cs typeface="B Titr" panose="00000700000000000000" pitchFamily="2" charset="-78"/>
              </a:rPr>
              <a:t>سئوال کارگاهی:</a:t>
            </a:r>
            <a:endParaRPr lang="en-US" sz="3600" dirty="0">
              <a:cs typeface="B Titr" panose="00000700000000000000" pitchFamily="2" charset="-78"/>
            </a:endParaRPr>
          </a:p>
        </p:txBody>
      </p:sp>
      <p:sp>
        <p:nvSpPr>
          <p:cNvPr id="3" name="Content Placeholder 2"/>
          <p:cNvSpPr>
            <a:spLocks noGrp="1"/>
          </p:cNvSpPr>
          <p:nvPr>
            <p:ph idx="1"/>
          </p:nvPr>
        </p:nvSpPr>
        <p:spPr>
          <a:xfrm>
            <a:off x="1828801" y="1733267"/>
            <a:ext cx="6553896" cy="4427353"/>
          </a:xfrm>
        </p:spPr>
        <p:txBody>
          <a:bodyPr>
            <a:noAutofit/>
          </a:bodyPr>
          <a:lstStyle/>
          <a:p>
            <a:pPr lvl="0" algn="just" rtl="1"/>
            <a:r>
              <a:rPr lang="fa-IR" sz="4800" dirty="0" smtClean="0">
                <a:cs typeface="B Nazanin" panose="00000400000000000000" pitchFamily="2" charset="-78"/>
              </a:rPr>
              <a:t>یک موضوع (ترجیحا مربوط به تغذیه) را انتخاب و</a:t>
            </a:r>
          </a:p>
          <a:p>
            <a:pPr marL="0" indent="0" algn="ctr" rtl="1">
              <a:buNone/>
            </a:pPr>
            <a:r>
              <a:rPr lang="fa-IR" sz="2400" b="1" u="sng" dirty="0"/>
              <a:t>الف) ابهام و مرحله مورد نیاز به </a:t>
            </a:r>
            <a:r>
              <a:rPr lang="fa-IR" sz="2400" b="1" u="sng" dirty="0" smtClean="0"/>
              <a:t>شناخت  </a:t>
            </a:r>
          </a:p>
          <a:p>
            <a:pPr marL="0" indent="0" algn="ctr" rtl="1">
              <a:buNone/>
            </a:pPr>
            <a:r>
              <a:rPr lang="fa-IR" sz="2400" b="1" u="sng" dirty="0" smtClean="0"/>
              <a:t>ب</a:t>
            </a:r>
            <a:r>
              <a:rPr lang="fa-IR" sz="2400" b="1" u="sng" dirty="0"/>
              <a:t>) شرعی یا عرفی بودن موضوع </a:t>
            </a:r>
            <a:endParaRPr lang="fa-IR" sz="2400" b="1" u="sng" dirty="0" smtClean="0"/>
          </a:p>
          <a:p>
            <a:pPr marL="0" indent="0" algn="ctr" rtl="1">
              <a:buNone/>
            </a:pPr>
            <a:r>
              <a:rPr lang="fa-IR" sz="2400" b="1" u="sng" dirty="0" smtClean="0"/>
              <a:t>ج</a:t>
            </a:r>
            <a:r>
              <a:rPr lang="fa-IR" sz="2400" b="1" u="sng" dirty="0"/>
              <a:t>) جنس و ماهیت موضوع را </a:t>
            </a:r>
            <a:r>
              <a:rPr lang="fa-IR" sz="2400" b="1" u="sng" dirty="0" smtClean="0"/>
              <a:t>مشخص </a:t>
            </a:r>
          </a:p>
          <a:p>
            <a:pPr marL="0" indent="0" algn="ctr" rtl="1">
              <a:buNone/>
            </a:pPr>
            <a:r>
              <a:rPr lang="fa-IR" sz="4800" dirty="0" smtClean="0">
                <a:cs typeface="B Nazanin" panose="00000400000000000000" pitchFamily="2" charset="-78"/>
              </a:rPr>
              <a:t>سپس مرجع، منبع و روش شناخت آن را معین کنید.</a:t>
            </a:r>
          </a:p>
          <a:p>
            <a:pPr lvl="0" algn="just" rtl="1"/>
            <a:endParaRPr lang="en-US" sz="4800" dirty="0">
              <a:cs typeface="B Nazanin" panose="00000400000000000000" pitchFamily="2" charset="-78"/>
            </a:endParaRP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46886" y="6194483"/>
            <a:ext cx="1332416" cy="369332"/>
          </a:xfrm>
          <a:prstGeom prst="rect">
            <a:avLst/>
          </a:prstGeom>
        </p:spPr>
        <p:txBody>
          <a:bodyPr wrap="none">
            <a:spAutoFit/>
          </a:bodyPr>
          <a:lstStyle/>
          <a:p>
            <a:r>
              <a:rPr lang="fa-IR" dirty="0" smtClean="0"/>
              <a:t>سئوال کارگاهی</a:t>
            </a:r>
            <a:endParaRPr lang="fa-IR" dirty="0"/>
          </a:p>
        </p:txBody>
      </p:sp>
    </p:spTree>
    <p:extLst>
      <p:ext uri="{BB962C8B-B14F-4D97-AF65-F5344CB8AC3E}">
        <p14:creationId xmlns:p14="http://schemas.microsoft.com/office/powerpoint/2010/main" val="1405266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044780" y="577812"/>
            <a:ext cx="5638800" cy="1295398"/>
          </a:xfrm>
        </p:spPr>
        <p:txBody>
          <a:bodyPr>
            <a:normAutofit fontScale="90000"/>
          </a:bodyPr>
          <a:lstStyle/>
          <a:p>
            <a:pPr lvl="0" rtl="1"/>
            <a:r>
              <a:rPr lang="fa-IR" sz="3600" b="1" dirty="0" smtClean="0">
                <a:cs typeface="B Jadid" panose="00000700000000000000" pitchFamily="2" charset="-78"/>
              </a:rPr>
              <a:t>درس هفتم:</a:t>
            </a:r>
            <a:br>
              <a:rPr lang="fa-IR" sz="3600" b="1" dirty="0" smtClean="0">
                <a:cs typeface="B Jadid" panose="00000700000000000000" pitchFamily="2" charset="-78"/>
              </a:rPr>
            </a:br>
            <a:r>
              <a:rPr lang="fa-IR" sz="3600" b="1" dirty="0">
                <a:cs typeface="B Nazanin" panose="00000400000000000000" pitchFamily="2" charset="-78"/>
              </a:rPr>
              <a:t>بایسته های پژوهشهای موضوع شناسانه</a:t>
            </a:r>
            <a:br>
              <a:rPr lang="fa-IR" sz="3600" b="1" dirty="0">
                <a:cs typeface="B Nazanin" panose="00000400000000000000" pitchFamily="2" charset="-78"/>
              </a:rPr>
            </a:br>
            <a:endParaRPr lang="en-US" sz="3600" b="1"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329172" y="1593094"/>
            <a:ext cx="7270398" cy="480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r>
              <a:rPr lang="fa-IR" b="1" dirty="0" smtClean="0"/>
              <a:t>اهداف درس:</a:t>
            </a:r>
          </a:p>
          <a:p>
            <a:pPr marL="0" lvl="0" indent="0" algn="r" rtl="1">
              <a:buNone/>
            </a:pPr>
            <a:r>
              <a:rPr lang="fa-IR" sz="2800" b="1" dirty="0" smtClean="0">
                <a:cs typeface="B Jadid" panose="00000700000000000000" pitchFamily="2" charset="-78"/>
              </a:rPr>
              <a:t>انتظار می رود پس از این درس شما بتوانید:</a:t>
            </a:r>
          </a:p>
          <a:p>
            <a:pPr marL="514350" lvl="0" indent="-514350" algn="r" rtl="1">
              <a:lnSpc>
                <a:spcPct val="150000"/>
              </a:lnSpc>
              <a:buFont typeface="+mj-lt"/>
              <a:buAutoNum type="arabicParenR"/>
            </a:pPr>
            <a:r>
              <a:rPr lang="fa-IR" sz="2400" b="1" dirty="0" smtClean="0">
                <a:cs typeface="B Mitra" panose="00000400000000000000" pitchFamily="2" charset="-78"/>
              </a:rPr>
              <a:t>دلیل نیاز فقیه به شناخت موضوع را بیان کنید.</a:t>
            </a:r>
          </a:p>
          <a:p>
            <a:pPr marL="514350" lvl="0" indent="-514350" algn="r" rtl="1">
              <a:lnSpc>
                <a:spcPct val="150000"/>
              </a:lnSpc>
              <a:buFont typeface="+mj-lt"/>
              <a:buAutoNum type="arabicParenR"/>
            </a:pPr>
            <a:r>
              <a:rPr lang="fa-IR" sz="2400" b="1" dirty="0" smtClean="0">
                <a:cs typeface="B Mitra" panose="00000400000000000000" pitchFamily="2" charset="-78"/>
              </a:rPr>
              <a:t>ویژگی های پژوهشهای موضوع شناسانه را نام ببرید.</a:t>
            </a:r>
          </a:p>
          <a:p>
            <a:pPr marL="514350" lvl="0" indent="-514350" algn="r" rtl="1">
              <a:lnSpc>
                <a:spcPct val="150000"/>
              </a:lnSpc>
              <a:buFont typeface="+mj-lt"/>
              <a:buAutoNum type="arabicParenR"/>
            </a:pPr>
            <a:r>
              <a:rPr lang="fa-IR" sz="2400" b="1" dirty="0" smtClean="0">
                <a:cs typeface="B Mitra" panose="00000400000000000000" pitchFamily="2" charset="-78"/>
              </a:rPr>
              <a:t>عوامل مؤثر در اطمینان بخشی موضوع شناسی </a:t>
            </a:r>
            <a:r>
              <a:rPr lang="fa-IR" sz="2400" b="1" smtClean="0">
                <a:cs typeface="B Mitra" panose="00000400000000000000" pitchFamily="2" charset="-78"/>
              </a:rPr>
              <a:t>را بگویید.</a:t>
            </a:r>
            <a:endParaRPr lang="fa-IR" sz="2400" b="1" dirty="0" smtClean="0">
              <a:cs typeface="B Mitra" panose="00000400000000000000" pitchFamily="2" charset="-78"/>
            </a:endParaRPr>
          </a:p>
          <a:p>
            <a:pPr marL="514350" lvl="0" indent="-514350" algn="r" rtl="1">
              <a:lnSpc>
                <a:spcPct val="150000"/>
              </a:lnSpc>
              <a:buFont typeface="+mj-lt"/>
              <a:buAutoNum type="arabicParenR"/>
            </a:pPr>
            <a:r>
              <a:rPr lang="fa-IR" sz="2400" b="1" dirty="0" smtClean="0">
                <a:cs typeface="B Mitra" panose="00000400000000000000" pitchFamily="2" charset="-78"/>
              </a:rPr>
              <a:t>اجتهادی بودن پژوهشهای موضوع شناسانه را توضیح دهید.</a:t>
            </a:r>
          </a:p>
          <a:p>
            <a:pPr marL="514350" lvl="0" indent="-514350" algn="r" rtl="1">
              <a:lnSpc>
                <a:spcPct val="150000"/>
              </a:lnSpc>
              <a:buFont typeface="+mj-lt"/>
              <a:buAutoNum type="arabicParenR"/>
            </a:pPr>
            <a:r>
              <a:rPr lang="fa-IR" sz="2400" b="1" dirty="0" smtClean="0">
                <a:cs typeface="B Mitra" panose="00000400000000000000" pitchFamily="2" charset="-78"/>
              </a:rPr>
              <a:t>مشروعیت داشتن پژوهشهای موضوع شناسانه را شرح دهید.</a:t>
            </a:r>
          </a:p>
          <a:p>
            <a:pPr marL="514350" lvl="0" indent="-514350" algn="r" rtl="1">
              <a:lnSpc>
                <a:spcPct val="150000"/>
              </a:lnSpc>
              <a:buFont typeface="+mj-lt"/>
              <a:buAutoNum type="arabicParenR"/>
            </a:pPr>
            <a:r>
              <a:rPr lang="fa-IR" sz="2400" b="1" dirty="0" smtClean="0">
                <a:cs typeface="B Mitra" panose="00000400000000000000" pitchFamily="2" charset="-78"/>
              </a:rPr>
              <a:t>شاخص های موضوع محور بودن پژوهش را ذکر کنید.</a:t>
            </a:r>
          </a:p>
          <a:p>
            <a:pPr marL="514350" lvl="0" indent="-514350" algn="r" rtl="1">
              <a:buFont typeface="+mj-lt"/>
              <a:buAutoNum type="arabicParenR"/>
            </a:pPr>
            <a:endParaRPr lang="fa-IR" sz="2800" b="1" dirty="0" smtClean="0">
              <a:cs typeface="B Mitra" panose="00000400000000000000" pitchFamily="2" charset="-78"/>
            </a:endParaRPr>
          </a:p>
          <a:p>
            <a:pPr marL="514350" lvl="0" indent="-514350" algn="r" rtl="1">
              <a:buFont typeface="+mj-lt"/>
              <a:buAutoNum type="arabicParenR"/>
            </a:pPr>
            <a:endParaRPr lang="fa-IR" sz="2800" b="1" dirty="0" smtClean="0">
              <a:cs typeface="B Mitra" panose="00000400000000000000" pitchFamily="2" charset="-78"/>
            </a:endParaRPr>
          </a:p>
          <a:p>
            <a:pPr marL="514350" lvl="0" indent="-514350" algn="r" rtl="1">
              <a:buFont typeface="+mj-lt"/>
              <a:buAutoNum type="arabicParenR"/>
            </a:pPr>
            <a:endParaRPr lang="fa-IR" sz="2800" b="1" dirty="0" smtClean="0">
              <a:cs typeface="B Mitra" panose="00000400000000000000" pitchFamily="2" charset="-78"/>
            </a:endParaRPr>
          </a:p>
          <a:p>
            <a:pPr marL="514350" lvl="0" indent="-514350" algn="r" rtl="1">
              <a:buFont typeface="+mj-lt"/>
              <a:buAutoNum type="arabicParenR"/>
            </a:pPr>
            <a:endParaRPr lang="en-US" dirty="0"/>
          </a:p>
          <a:p>
            <a:pPr algn="r" rtl="1"/>
            <a:endParaRPr lang="fa-IR" dirty="0"/>
          </a:p>
        </p:txBody>
      </p:sp>
      <p:sp>
        <p:nvSpPr>
          <p:cNvPr id="13" name="Rectangle 12"/>
          <p:cNvSpPr/>
          <p:nvPr/>
        </p:nvSpPr>
        <p:spPr>
          <a:xfrm>
            <a:off x="218664" y="6227802"/>
            <a:ext cx="1484702" cy="369332"/>
          </a:xfrm>
          <a:prstGeom prst="rect">
            <a:avLst/>
          </a:prstGeom>
        </p:spPr>
        <p:txBody>
          <a:bodyPr wrap="none">
            <a:spAutoFit/>
          </a:bodyPr>
          <a:lstStyle/>
          <a:p>
            <a:r>
              <a:rPr lang="fa-IR" dirty="0" smtClean="0"/>
              <a:t>اهداف درس هفتم</a:t>
            </a:r>
            <a:endParaRPr lang="fa-IR" dirty="0"/>
          </a:p>
        </p:txBody>
      </p:sp>
    </p:spTree>
    <p:extLst>
      <p:ext uri="{BB962C8B-B14F-4D97-AF65-F5344CB8AC3E}">
        <p14:creationId xmlns:p14="http://schemas.microsoft.com/office/powerpoint/2010/main" val="19503903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 calcmode="lin" valueType="num">
                                      <p:cBhvr>
                                        <p:cTn id="51" dur="500" decel="50000" fill="hold">
                                          <p:stCondLst>
                                            <p:cond delay="0"/>
                                          </p:stCondLst>
                                        </p:cTn>
                                        <p:tgtEl>
                                          <p:spTgt spid="12">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12">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 calcmode="lin" valueType="num">
                                      <p:cBhvr>
                                        <p:cTn id="63" dur="5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12">
                                            <p:txEl>
                                              <p:pRg st="3" end="3"/>
                                            </p:txEl>
                                          </p:spTgt>
                                        </p:tgtEl>
                                        <p:attrNameLst>
                                          <p:attrName>style.visibility</p:attrName>
                                        </p:attrNameLst>
                                      </p:cBhvr>
                                      <p:to>
                                        <p:strVal val="visible"/>
                                      </p:to>
                                    </p:set>
                                    <p:anim calcmode="lin" valueType="num">
                                      <p:cBhvr>
                                        <p:cTn id="75" dur="500" decel="50000" fill="hold">
                                          <p:stCondLst>
                                            <p:cond delay="0"/>
                                          </p:stCondLst>
                                        </p:cTn>
                                        <p:tgtEl>
                                          <p:spTgt spid="12">
                                            <p:txEl>
                                              <p:pRg st="3" end="3"/>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2">
                                            <p:txEl>
                                              <p:pRg st="3" end="3"/>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2">
                                            <p:txEl>
                                              <p:pRg st="3" end="3"/>
                                            </p:txEl>
                                          </p:spTgt>
                                        </p:tgtEl>
                                        <p:attrNameLst>
                                          <p:attrName>ppt_w</p:attrName>
                                        </p:attrNameLst>
                                      </p:cBhvr>
                                      <p:tavLst>
                                        <p:tav tm="0">
                                          <p:val>
                                            <p:strVal val="#ppt_w*.05"/>
                                          </p:val>
                                        </p:tav>
                                        <p:tav tm="100000">
                                          <p:val>
                                            <p:strVal val="#ppt_w"/>
                                          </p:val>
                                        </p:tav>
                                      </p:tavLst>
                                    </p:anim>
                                    <p:anim calcmode="lin" valueType="num">
                                      <p:cBhvr>
                                        <p:cTn id="78" dur="1000" fill="hold"/>
                                        <p:tgtEl>
                                          <p:spTgt spid="12">
                                            <p:txEl>
                                              <p:pRg st="3" end="3"/>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2">
                                            <p:txEl>
                                              <p:pRg st="3" end="3"/>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2">
                                            <p:txEl>
                                              <p:pRg st="3" end="3"/>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2">
                                            <p:txEl>
                                              <p:pRg st="3" end="3"/>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12">
                                            <p:txEl>
                                              <p:pRg st="4" end="4"/>
                                            </p:txEl>
                                          </p:spTgt>
                                        </p:tgtEl>
                                        <p:attrNameLst>
                                          <p:attrName>style.visibility</p:attrName>
                                        </p:attrNameLst>
                                      </p:cBhvr>
                                      <p:to>
                                        <p:strVal val="visible"/>
                                      </p:to>
                                    </p:set>
                                    <p:anim calcmode="lin" valueType="num">
                                      <p:cBhvr>
                                        <p:cTn id="87" dur="500" decel="50000" fill="hold">
                                          <p:stCondLst>
                                            <p:cond delay="0"/>
                                          </p:stCondLst>
                                        </p:cTn>
                                        <p:tgtEl>
                                          <p:spTgt spid="12">
                                            <p:txEl>
                                              <p:pRg st="4" end="4"/>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12">
                                            <p:txEl>
                                              <p:pRg st="4" end="4"/>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12">
                                            <p:txEl>
                                              <p:pRg st="4" end="4"/>
                                            </p:txEl>
                                          </p:spTgt>
                                        </p:tgtEl>
                                        <p:attrNameLst>
                                          <p:attrName>ppt_w</p:attrName>
                                        </p:attrNameLst>
                                      </p:cBhvr>
                                      <p:tavLst>
                                        <p:tav tm="0">
                                          <p:val>
                                            <p:strVal val="#ppt_w*.05"/>
                                          </p:val>
                                        </p:tav>
                                        <p:tav tm="100000">
                                          <p:val>
                                            <p:strVal val="#ppt_w"/>
                                          </p:val>
                                        </p:tav>
                                      </p:tavLst>
                                    </p:anim>
                                    <p:anim calcmode="lin" valueType="num">
                                      <p:cBhvr>
                                        <p:cTn id="90" dur="1000" fill="hold"/>
                                        <p:tgtEl>
                                          <p:spTgt spid="12">
                                            <p:txEl>
                                              <p:pRg st="4" end="4"/>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12">
                                            <p:txEl>
                                              <p:pRg st="4" end="4"/>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12">
                                            <p:txEl>
                                              <p:pRg st="4" end="4"/>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12">
                                            <p:txEl>
                                              <p:pRg st="4" end="4"/>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12">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2">
                                            <p:txEl>
                                              <p:pRg st="5" end="5"/>
                                            </p:txEl>
                                          </p:spTgt>
                                        </p:tgtEl>
                                        <p:attrNameLst>
                                          <p:attrName>style.visibility</p:attrName>
                                        </p:attrNameLst>
                                      </p:cBhvr>
                                      <p:to>
                                        <p:strVal val="visible"/>
                                      </p:to>
                                    </p:set>
                                    <p:anim calcmode="lin" valueType="num">
                                      <p:cBhvr>
                                        <p:cTn id="99" dur="500" decel="50000" fill="hold">
                                          <p:stCondLst>
                                            <p:cond delay="0"/>
                                          </p:stCondLst>
                                        </p:cTn>
                                        <p:tgtEl>
                                          <p:spTgt spid="12">
                                            <p:txEl>
                                              <p:pRg st="5" end="5"/>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2">
                                            <p:txEl>
                                              <p:pRg st="5" end="5"/>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2">
                                            <p:txEl>
                                              <p:pRg st="5" end="5"/>
                                            </p:txEl>
                                          </p:spTgt>
                                        </p:tgtEl>
                                        <p:attrNameLst>
                                          <p:attrName>ppt_w</p:attrName>
                                        </p:attrNameLst>
                                      </p:cBhvr>
                                      <p:tavLst>
                                        <p:tav tm="0">
                                          <p:val>
                                            <p:strVal val="#ppt_w*.05"/>
                                          </p:val>
                                        </p:tav>
                                        <p:tav tm="100000">
                                          <p:val>
                                            <p:strVal val="#ppt_w"/>
                                          </p:val>
                                        </p:tav>
                                      </p:tavLst>
                                    </p:anim>
                                    <p:anim calcmode="lin" valueType="num">
                                      <p:cBhvr>
                                        <p:cTn id="102" dur="1000" fill="hold"/>
                                        <p:tgtEl>
                                          <p:spTgt spid="12">
                                            <p:txEl>
                                              <p:pRg st="5" end="5"/>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2">
                                            <p:txEl>
                                              <p:pRg st="5" end="5"/>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2">
                                            <p:txEl>
                                              <p:pRg st="5" end="5"/>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2">
                                            <p:txEl>
                                              <p:pRg st="5" end="5"/>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2">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12">
                                            <p:txEl>
                                              <p:pRg st="6" end="6"/>
                                            </p:txEl>
                                          </p:spTgt>
                                        </p:tgtEl>
                                        <p:attrNameLst>
                                          <p:attrName>style.visibility</p:attrName>
                                        </p:attrNameLst>
                                      </p:cBhvr>
                                      <p:to>
                                        <p:strVal val="visible"/>
                                      </p:to>
                                    </p:set>
                                    <p:anim calcmode="lin" valueType="num">
                                      <p:cBhvr>
                                        <p:cTn id="111" dur="500" decel="50000" fill="hold">
                                          <p:stCondLst>
                                            <p:cond delay="0"/>
                                          </p:stCondLst>
                                        </p:cTn>
                                        <p:tgtEl>
                                          <p:spTgt spid="12">
                                            <p:txEl>
                                              <p:pRg st="6" end="6"/>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xEl>
                                              <p:pRg st="6" end="6"/>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xEl>
                                              <p:pRg st="6" end="6"/>
                                            </p:txEl>
                                          </p:spTgt>
                                        </p:tgtEl>
                                        <p:attrNameLst>
                                          <p:attrName>ppt_w</p:attrName>
                                        </p:attrNameLst>
                                      </p:cBhvr>
                                      <p:tavLst>
                                        <p:tav tm="0">
                                          <p:val>
                                            <p:strVal val="#ppt_w*.05"/>
                                          </p:val>
                                        </p:tav>
                                        <p:tav tm="100000">
                                          <p:val>
                                            <p:strVal val="#ppt_w"/>
                                          </p:val>
                                        </p:tav>
                                      </p:tavLst>
                                    </p:anim>
                                    <p:anim calcmode="lin" valueType="num">
                                      <p:cBhvr>
                                        <p:cTn id="114" dur="1000" fill="hold"/>
                                        <p:tgtEl>
                                          <p:spTgt spid="12">
                                            <p:txEl>
                                              <p:pRg st="6" end="6"/>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xEl>
                                              <p:pRg st="6" end="6"/>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xEl>
                                              <p:pRg st="6" end="6"/>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xEl>
                                              <p:pRg st="6" end="6"/>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12">
                                            <p:txEl>
                                              <p:pRg st="7" end="7"/>
                                            </p:txEl>
                                          </p:spTgt>
                                        </p:tgtEl>
                                        <p:attrNameLst>
                                          <p:attrName>style.visibility</p:attrName>
                                        </p:attrNameLst>
                                      </p:cBhvr>
                                      <p:to>
                                        <p:strVal val="visible"/>
                                      </p:to>
                                    </p:set>
                                    <p:anim calcmode="lin" valueType="num">
                                      <p:cBhvr>
                                        <p:cTn id="123" dur="500" decel="50000" fill="hold">
                                          <p:stCondLst>
                                            <p:cond delay="0"/>
                                          </p:stCondLst>
                                        </p:cTn>
                                        <p:tgtEl>
                                          <p:spTgt spid="12">
                                            <p:txEl>
                                              <p:pRg st="7" end="7"/>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2">
                                            <p:txEl>
                                              <p:pRg st="7" end="7"/>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2">
                                            <p:txEl>
                                              <p:pRg st="7" end="7"/>
                                            </p:txEl>
                                          </p:spTgt>
                                        </p:tgtEl>
                                        <p:attrNameLst>
                                          <p:attrName>ppt_w</p:attrName>
                                        </p:attrNameLst>
                                      </p:cBhvr>
                                      <p:tavLst>
                                        <p:tav tm="0">
                                          <p:val>
                                            <p:strVal val="#ppt_w*.05"/>
                                          </p:val>
                                        </p:tav>
                                        <p:tav tm="100000">
                                          <p:val>
                                            <p:strVal val="#ppt_w"/>
                                          </p:val>
                                        </p:tav>
                                      </p:tavLst>
                                    </p:anim>
                                    <p:anim calcmode="lin" valueType="num">
                                      <p:cBhvr>
                                        <p:cTn id="126" dur="1000" fill="hold"/>
                                        <p:tgtEl>
                                          <p:spTgt spid="12">
                                            <p:txEl>
                                              <p:pRg st="7" end="7"/>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2">
                                            <p:txEl>
                                              <p:pRg st="7" end="7"/>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2">
                                            <p:txEl>
                                              <p:pRg st="7" end="7"/>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2">
                                            <p:txEl>
                                              <p:pRg st="7" end="7"/>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P spid="1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95600" y="685800"/>
            <a:ext cx="5791200" cy="731838"/>
          </a:xfrm>
        </p:spPr>
        <p:txBody>
          <a:bodyPr>
            <a:normAutofit/>
          </a:bodyPr>
          <a:lstStyle/>
          <a:p>
            <a:pPr lvl="0" rtl="1"/>
            <a:r>
              <a:rPr lang="fa-IR" sz="3600" b="1" dirty="0">
                <a:solidFill>
                  <a:srgbClr val="7030A0"/>
                </a:solidFill>
                <a:cs typeface="B Koodak Outline" panose="00000400000000000000" pitchFamily="2" charset="-78"/>
              </a:rPr>
              <a:t> </a:t>
            </a:r>
            <a:r>
              <a:rPr lang="fa-IR" sz="3600" b="1" dirty="0" smtClean="0">
                <a:solidFill>
                  <a:srgbClr val="7030A0"/>
                </a:solidFill>
                <a:cs typeface="B Koodak Outline" panose="00000400000000000000" pitchFamily="2" charset="-78"/>
              </a:rPr>
              <a:t>موضوع شناسی در دستگاه فقاهت</a:t>
            </a:r>
            <a:endParaRPr lang="en-US" sz="3600" b="1" dirty="0">
              <a:solidFill>
                <a:srgbClr val="7030A0"/>
              </a:solidFill>
              <a:cs typeface="B Koodak Outline" panose="00000400000000000000" pitchFamily="2" charset="-78"/>
            </a:endParaRPr>
          </a:p>
        </p:txBody>
      </p:sp>
      <p:sp>
        <p:nvSpPr>
          <p:cNvPr id="3" name="Content Placeholder 2"/>
          <p:cNvSpPr>
            <a:spLocks noGrp="1"/>
          </p:cNvSpPr>
          <p:nvPr>
            <p:ph idx="1"/>
          </p:nvPr>
        </p:nvSpPr>
        <p:spPr>
          <a:xfrm>
            <a:off x="1663331" y="1593503"/>
            <a:ext cx="7033128" cy="4703041"/>
          </a:xfrm>
        </p:spPr>
        <p:txBody>
          <a:bodyPr>
            <a:noAutofit/>
          </a:bodyPr>
          <a:lstStyle/>
          <a:p>
            <a:pPr algn="just" rtl="1">
              <a:lnSpc>
                <a:spcPct val="150000"/>
              </a:lnSpc>
            </a:pPr>
            <a:r>
              <a:rPr lang="fa-IR" sz="1900" b="1" dirty="0" smtClean="0">
                <a:cs typeface="B Mitra" panose="00000400000000000000" pitchFamily="2" charset="-78"/>
              </a:rPr>
              <a:t>فقيه </a:t>
            </a:r>
            <a:r>
              <a:rPr lang="fa-IR" sz="1900" b="1" dirty="0">
                <a:cs typeface="B Mitra" panose="00000400000000000000" pitchFamily="2" charset="-78"/>
              </a:rPr>
              <a:t>در مقام استنباط با دو عنصر موضوع و حكم رو به روست. موضوع بر حکم مقدم و به منزله علت آن است و تا فقيه، موضوع را به درستى نشناسد و نوع آن را تشخيص ندهد، روا نيست حكمى را بر آن بار كند پس هر چه دامنه آگاهى­هاى فقيه گسترده تر و آشنايى وى با دانش­هاى رايج زمان خود، بيشتر باشد، موضوعات و رخداد هاى زمان را بهتر تشخيص مى­دهد و در استنباط حكم آن ها تواناتر خواهد بود</a:t>
            </a:r>
            <a:r>
              <a:rPr lang="fa-IR" sz="1900" b="1" dirty="0" smtClean="0">
                <a:cs typeface="B Mitra" panose="00000400000000000000" pitchFamily="2" charset="-78"/>
              </a:rPr>
              <a:t>.</a:t>
            </a:r>
            <a:endParaRPr lang="en-US" sz="1900" b="1" dirty="0" smtClean="0">
              <a:cs typeface="B Mitra" panose="00000400000000000000" pitchFamily="2" charset="-78"/>
            </a:endParaRPr>
          </a:p>
          <a:p>
            <a:pPr algn="just" rtl="1">
              <a:lnSpc>
                <a:spcPct val="150000"/>
              </a:lnSpc>
            </a:pPr>
            <a:r>
              <a:rPr lang="fa-IR" sz="1900" b="1" dirty="0" smtClean="0">
                <a:cs typeface="B Mitra" panose="00000400000000000000" pitchFamily="2" charset="-78"/>
              </a:rPr>
              <a:t>برخی </a:t>
            </a:r>
            <a:r>
              <a:rPr lang="fa-IR" sz="1900" b="1" dirty="0">
                <a:cs typeface="B Mitra" panose="00000400000000000000" pitchFamily="2" charset="-78"/>
              </a:rPr>
              <a:t>بر </a:t>
            </a:r>
            <a:r>
              <a:rPr lang="fa-IR" sz="1900" b="1" dirty="0" smtClean="0">
                <a:cs typeface="B Mitra" panose="00000400000000000000" pitchFamily="2" charset="-78"/>
              </a:rPr>
              <a:t>این عقیده اند که </a:t>
            </a:r>
            <a:r>
              <a:rPr lang="fa-IR" sz="1900" b="1" dirty="0">
                <a:cs typeface="B Mitra" panose="00000400000000000000" pitchFamily="2" charset="-78"/>
              </a:rPr>
              <a:t>فقیه نیازی به شناخت تفصیلی موضوعات ندارد و حکم بر موضوع واقعی خارجی تعلق می­گیرد و فقیه می­تواند با قیود و شروطی آن را بیان کند اما حقیقت این است که فقیه برای بیان حکم الهی دست کم نیاز به تصور موضوع دارد افزون بر آن که خود نیز به عنوان یکی از مکلفان باید در مقام عمل موضوع را بشناسد</a:t>
            </a:r>
            <a:endParaRPr lang="en-US" sz="1900" b="1" dirty="0">
              <a:cs typeface="B Mitra" panose="00000400000000000000" pitchFamily="2" charset="-78"/>
            </a:endParaRPr>
          </a:p>
          <a:p>
            <a:pPr marL="0" lvl="0" indent="0" algn="just" rtl="1">
              <a:lnSpc>
                <a:spcPct val="150000"/>
              </a:lnSpc>
              <a:buNone/>
            </a:pPr>
            <a:endParaRPr lang="fa-IR" sz="1900"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188910" y="6296544"/>
            <a:ext cx="2670924" cy="369332"/>
          </a:xfrm>
          <a:prstGeom prst="rect">
            <a:avLst/>
          </a:prstGeom>
        </p:spPr>
        <p:txBody>
          <a:bodyPr wrap="none">
            <a:spAutoFit/>
          </a:bodyPr>
          <a:lstStyle/>
          <a:p>
            <a:r>
              <a:rPr lang="fa-IR" dirty="0" smtClean="0"/>
              <a:t>موضوع شناسی در دستگاه فقاهت</a:t>
            </a:r>
            <a:endParaRPr lang="fa-IR" dirty="0"/>
          </a:p>
        </p:txBody>
      </p:sp>
    </p:spTree>
    <p:extLst>
      <p:ext uri="{BB962C8B-B14F-4D97-AF65-F5344CB8AC3E}">
        <p14:creationId xmlns:p14="http://schemas.microsoft.com/office/powerpoint/2010/main" val="3142944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p:cTn id="39"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514600" y="685800"/>
            <a:ext cx="6172200" cy="731838"/>
          </a:xfrm>
        </p:spPr>
        <p:txBody>
          <a:bodyPr>
            <a:normAutofit/>
          </a:bodyPr>
          <a:lstStyle/>
          <a:p>
            <a:pPr lvl="0" rtl="1"/>
            <a:r>
              <a:rPr lang="fa-IR" sz="3600" dirty="0">
                <a:solidFill>
                  <a:srgbClr val="FF0000"/>
                </a:solidFill>
                <a:cs typeface="B Koodak Outline" panose="00000400000000000000" pitchFamily="2" charset="-78"/>
              </a:rPr>
              <a:t>اطمینان </a:t>
            </a:r>
            <a:r>
              <a:rPr lang="fa-IR" sz="3600" dirty="0" smtClean="0">
                <a:solidFill>
                  <a:srgbClr val="FF0000"/>
                </a:solidFill>
                <a:cs typeface="B Koodak Outline" panose="00000400000000000000" pitchFamily="2" charset="-78"/>
              </a:rPr>
              <a:t>بخش بودن 1</a:t>
            </a:r>
            <a:endParaRPr lang="en-US" sz="3600" b="1" dirty="0">
              <a:solidFill>
                <a:srgbClr val="FF0000"/>
              </a:solidFill>
              <a:cs typeface="B Koodak Outline" panose="000004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815576" y="1732746"/>
            <a:ext cx="7088815" cy="52879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fa-IR" dirty="0" smtClean="0">
                <a:cs typeface="B Mitra" panose="00000400000000000000" pitchFamily="2" charset="-78"/>
              </a:rPr>
              <a:t>مهمترین </a:t>
            </a:r>
            <a:r>
              <a:rPr lang="fa-IR" dirty="0">
                <a:cs typeface="B Mitra" panose="00000400000000000000" pitchFamily="2" charset="-78"/>
              </a:rPr>
              <a:t>ویژگی­های پژوهش موضوع­شناسانه اطمینان بخش بودن نتایج آن است. زیرا مخاطبان این نوع پژوهش­ها بدون آن که خود در صحنه تحقیقات حضور داشته باشند می­خواهند به محصول پژوهش اعتماد و بر اساس آن عمل کنند. </a:t>
            </a:r>
            <a:endParaRPr lang="fa-IR" dirty="0" smtClean="0">
              <a:cs typeface="B Mitra" panose="00000400000000000000" pitchFamily="2" charset="-78"/>
            </a:endParaRPr>
          </a:p>
          <a:p>
            <a:pPr algn="just" rtl="1"/>
            <a:r>
              <a:rPr lang="fa-IR" dirty="0" smtClean="0">
                <a:cs typeface="B Mitra" panose="00000400000000000000" pitchFamily="2" charset="-78"/>
              </a:rPr>
              <a:t>«... </a:t>
            </a:r>
            <a:r>
              <a:rPr lang="fa-IR" dirty="0">
                <a:cs typeface="B Mitra" panose="00000400000000000000" pitchFamily="2" charset="-78"/>
              </a:rPr>
              <a:t>مجمعی بشوید مورد اعتماد و قابل قبول که ما وقتی در جلسه استفتاء می‌نشینیم بگوییم نظر آقایان در این باره چه بوده است؟ استناد کنیم به آن حتی. به آنجا برسد اعتماد که استناد بشود... ما تلفن کنیم به مرکز شما، شما در این باره دقت کردید یا نه؟ اطلاعاتی که به شما داده‌اند برای ما بفرستید به عنوان یک منبع، این کار خوبی است.»</a:t>
            </a:r>
            <a:r>
              <a:rPr lang="fa-IR" sz="2000" dirty="0">
                <a:cs typeface="B Mitra" panose="00000400000000000000" pitchFamily="2" charset="-78"/>
              </a:rPr>
              <a:t> حضرت آیت الله مکارم</a:t>
            </a:r>
            <a:endParaRPr lang="en-US" sz="2000" dirty="0">
              <a:cs typeface="B Mitra" panose="00000400000000000000" pitchFamily="2" charset="-78"/>
            </a:endParaRPr>
          </a:p>
          <a:p>
            <a:pPr algn="just" rtl="1"/>
            <a:endParaRPr lang="en-US" dirty="0">
              <a:cs typeface="B Mitra" panose="00000400000000000000" pitchFamily="2" charset="-78"/>
            </a:endParaRPr>
          </a:p>
        </p:txBody>
      </p:sp>
      <p:sp>
        <p:nvSpPr>
          <p:cNvPr id="13" name="Rectangle 12"/>
          <p:cNvSpPr/>
          <p:nvPr/>
        </p:nvSpPr>
        <p:spPr>
          <a:xfrm>
            <a:off x="218664" y="6227802"/>
            <a:ext cx="1718740" cy="369332"/>
          </a:xfrm>
          <a:prstGeom prst="rect">
            <a:avLst/>
          </a:prstGeom>
        </p:spPr>
        <p:txBody>
          <a:bodyPr wrap="none">
            <a:spAutoFit/>
          </a:bodyPr>
          <a:lstStyle/>
          <a:p>
            <a:r>
              <a:rPr lang="fa-IR" dirty="0" smtClean="0"/>
              <a:t>اطمینان بخش بودن1</a:t>
            </a:r>
            <a:endParaRPr lang="fa-IR" dirty="0"/>
          </a:p>
        </p:txBody>
      </p:sp>
    </p:spTree>
    <p:extLst>
      <p:ext uri="{BB962C8B-B14F-4D97-AF65-F5344CB8AC3E}">
        <p14:creationId xmlns:p14="http://schemas.microsoft.com/office/powerpoint/2010/main" val="35069631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76</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solidFill>
                  <a:srgbClr val="0070C0"/>
                </a:solidFill>
                <a:cs typeface="B Koodak Outline" panose="00000400000000000000" pitchFamily="2" charset="-78"/>
              </a:rPr>
              <a:t>اطمینان بخش بودن 2</a:t>
            </a:r>
            <a:endParaRPr lang="en-US" sz="3600" b="1" dirty="0">
              <a:solidFill>
                <a:srgbClr val="0070C0"/>
              </a:solidFill>
              <a:cs typeface="B Koodak Outline" panose="00000400000000000000" pitchFamily="2" charset="-78"/>
            </a:endParaRPr>
          </a:p>
        </p:txBody>
      </p:sp>
      <p:sp>
        <p:nvSpPr>
          <p:cNvPr id="3" name="Content Placeholder 2"/>
          <p:cNvSpPr>
            <a:spLocks noGrp="1"/>
          </p:cNvSpPr>
          <p:nvPr>
            <p:ph idx="1"/>
          </p:nvPr>
        </p:nvSpPr>
        <p:spPr>
          <a:xfrm>
            <a:off x="1635066" y="1752600"/>
            <a:ext cx="7051734" cy="4373564"/>
          </a:xfrm>
        </p:spPr>
        <p:txBody>
          <a:bodyPr>
            <a:normAutofit fontScale="92500" lnSpcReduction="20000"/>
          </a:bodyPr>
          <a:lstStyle/>
          <a:p>
            <a:pPr algn="just" rtl="1"/>
            <a:r>
              <a:rPr lang="fa-IR" dirty="0">
                <a:cs typeface="B Mitra" panose="00000400000000000000" pitchFamily="2" charset="-78"/>
              </a:rPr>
              <a:t> اطمینان بخشی تحقیقات حاصل اتقان ارکان پژوهش است که عبارت­اند از: عوامل انسانی، منابع پژوهشی، محتوا، روش پژوهش و تحلیل داده­ها که ضعف در هر یک از آنها سبب سلب سستی نتایج است. منظور از عوامل انسانی پژوهشگر و افرادی است که در روند کار پژوهش نقش دارند.</a:t>
            </a:r>
            <a:endParaRPr lang="en-US" dirty="0">
              <a:cs typeface="B Mitra" panose="00000400000000000000" pitchFamily="2" charset="-78"/>
            </a:endParaRPr>
          </a:p>
          <a:p>
            <a:pPr algn="just" rtl="1"/>
            <a:r>
              <a:rPr lang="fa-IR" dirty="0">
                <a:cs typeface="B Mitra" panose="00000400000000000000" pitchFamily="2" charset="-78"/>
              </a:rPr>
              <a:t>نگرش درست، توانایی و تخصص نیروی انسانی دخیل در پژوهش و روشمند بودن، مهمترین عوامل یاطمینان دهی به نتیجه پژوهش است. به عبارت دیگر اگر مخاطب پژوهش بداند که کار به دست افرادی توانمند و متخصص صورت گرفته زمینه ایجاد اعتماد در وی فراهم می­شود و تقریباً نسبت به سایر ارکان پژوهش اعتماد نسبی پیدا می­کند.</a:t>
            </a:r>
            <a:endParaRPr lang="en-US" dirty="0">
              <a:cs typeface="B Mitra" panose="00000400000000000000" pitchFamily="2" charset="-78"/>
            </a:endParaRPr>
          </a:p>
          <a:p>
            <a:pPr marL="0" lvl="0" indent="0" algn="just" rtl="1">
              <a:buNone/>
            </a:pPr>
            <a:endParaRPr lang="fa-IR"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4" name="Rectangle 13"/>
          <p:cNvSpPr/>
          <p:nvPr/>
        </p:nvSpPr>
        <p:spPr>
          <a:xfrm>
            <a:off x="218664" y="6227802"/>
            <a:ext cx="1718740" cy="369332"/>
          </a:xfrm>
          <a:prstGeom prst="rect">
            <a:avLst/>
          </a:prstGeom>
        </p:spPr>
        <p:txBody>
          <a:bodyPr wrap="none">
            <a:spAutoFit/>
          </a:bodyPr>
          <a:lstStyle/>
          <a:p>
            <a:r>
              <a:rPr lang="fa-IR" dirty="0" smtClean="0"/>
              <a:t>اطمینان بخش بودن2</a:t>
            </a:r>
            <a:endParaRPr lang="fa-IR" dirty="0"/>
          </a:p>
        </p:txBody>
      </p:sp>
    </p:spTree>
    <p:extLst>
      <p:ext uri="{BB962C8B-B14F-4D97-AF65-F5344CB8AC3E}">
        <p14:creationId xmlns:p14="http://schemas.microsoft.com/office/powerpoint/2010/main" val="3434168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p:cTn id="39"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77</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solidFill>
                  <a:srgbClr val="002060"/>
                </a:solidFill>
                <a:cs typeface="B Koodak Outline" panose="00000400000000000000" pitchFamily="2" charset="-78"/>
              </a:rPr>
              <a:t>اطمینان بخش بودن 3</a:t>
            </a:r>
            <a:endParaRPr lang="en-US" sz="3600" b="1" dirty="0">
              <a:solidFill>
                <a:srgbClr val="002060"/>
              </a:solidFill>
              <a:cs typeface="B Koodak Outline" panose="000004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761681" y="1749366"/>
            <a:ext cx="6945898" cy="528796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fa-IR" dirty="0">
                <a:cs typeface="B Mitra" panose="00000400000000000000" pitchFamily="2" charset="-78"/>
              </a:rPr>
              <a:t>عامل دیگر اطمینان بخش بودن پژوهش­های موضوع شناسانه منابع و روش پژوهش است. پژوهشگر باید برای انجام پژوهش خود بهترین و اطمینان بخش­ترین راه و روش را انتخاب کند. روش پژوهش با نوع موضوع مورد نظر ارتباط نزدیکی دارد. به عبارت دیگر برای شناخت هر نوع موضوع حکم شرعی، باید از منبع و روش پژوهش متناسب با آن را انجام شود زیرا موضوعات فقهی و عرفی از نظر منبع و روش با یکدیگر متفاوت­اند.</a:t>
            </a:r>
            <a:endParaRPr lang="en-US" dirty="0">
              <a:cs typeface="B Mitra" panose="00000400000000000000" pitchFamily="2" charset="-78"/>
            </a:endParaRPr>
          </a:p>
          <a:p>
            <a:pPr algn="just" rtl="1"/>
            <a:r>
              <a:rPr lang="fa-IR" dirty="0">
                <a:cs typeface="B Mitra" panose="00000400000000000000" pitchFamily="2" charset="-78"/>
              </a:rPr>
              <a:t>یکی دیگر از عوامل مؤثر در اطمینان بخشی به نتایج پژوهش­های موضوع شناسانه تحلیل­های دقیق و درست نسبت به محتوای پژوهش است که در جمعبندی­ها خود را نشان می­دهد بنابر این قدرت تحلیل و اجتهاد محقق در اینگونه پژوهش­ها برای اطمینان بخش شدن نتایج آنها بسیار حائز اهمیت است.</a:t>
            </a:r>
            <a:endParaRPr lang="en-US" dirty="0">
              <a:cs typeface="B Mitra" panose="00000400000000000000" pitchFamily="2" charset="-78"/>
            </a:endParaRPr>
          </a:p>
          <a:p>
            <a:pPr lvl="0" algn="just" rtl="1"/>
            <a:endParaRPr lang="en-US" dirty="0">
              <a:cs typeface="B Mitra" panose="00000400000000000000" pitchFamily="2" charset="-78"/>
            </a:endParaRPr>
          </a:p>
          <a:p>
            <a:pPr algn="just" rtl="1"/>
            <a:endParaRPr lang="fa-IR" dirty="0">
              <a:cs typeface="B Mitra" panose="00000400000000000000" pitchFamily="2" charset="-78"/>
            </a:endParaRPr>
          </a:p>
        </p:txBody>
      </p:sp>
      <p:sp>
        <p:nvSpPr>
          <p:cNvPr id="14" name="Rectangle 13"/>
          <p:cNvSpPr/>
          <p:nvPr/>
        </p:nvSpPr>
        <p:spPr>
          <a:xfrm>
            <a:off x="218664" y="6227802"/>
            <a:ext cx="1718740" cy="369332"/>
          </a:xfrm>
          <a:prstGeom prst="rect">
            <a:avLst/>
          </a:prstGeom>
        </p:spPr>
        <p:txBody>
          <a:bodyPr wrap="none">
            <a:spAutoFit/>
          </a:bodyPr>
          <a:lstStyle/>
          <a:p>
            <a:r>
              <a:rPr lang="fa-IR" dirty="0" smtClean="0"/>
              <a:t>اطمینان بخش بودن3</a:t>
            </a:r>
            <a:endParaRPr lang="fa-IR" dirty="0"/>
          </a:p>
        </p:txBody>
      </p:sp>
    </p:spTree>
    <p:extLst>
      <p:ext uri="{BB962C8B-B14F-4D97-AF65-F5344CB8AC3E}">
        <p14:creationId xmlns:p14="http://schemas.microsoft.com/office/powerpoint/2010/main" val="24435086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a:solidFill>
                  <a:srgbClr val="FF0000"/>
                </a:solidFill>
                <a:cs typeface="B Koodak Outline" panose="00000400000000000000" pitchFamily="2" charset="-78"/>
              </a:rPr>
              <a:t>تنوع و بینا </a:t>
            </a:r>
            <a:r>
              <a:rPr lang="fa-IR" sz="3600" b="1" dirty="0" smtClean="0">
                <a:solidFill>
                  <a:srgbClr val="FF0000"/>
                </a:solidFill>
                <a:cs typeface="B Koodak Outline" panose="00000400000000000000" pitchFamily="2" charset="-78"/>
              </a:rPr>
              <a:t>رشته ای1</a:t>
            </a:r>
            <a:endParaRPr lang="en-US" sz="3600" b="1" dirty="0">
              <a:solidFill>
                <a:srgbClr val="FF0000"/>
              </a:solidFill>
              <a:cs typeface="B Koodak Outline" panose="00000400000000000000" pitchFamily="2" charset="-78"/>
            </a:endParaRPr>
          </a:p>
        </p:txBody>
      </p:sp>
      <p:sp>
        <p:nvSpPr>
          <p:cNvPr id="3" name="Content Placeholder 2"/>
          <p:cNvSpPr>
            <a:spLocks noGrp="1"/>
          </p:cNvSpPr>
          <p:nvPr>
            <p:ph idx="1"/>
          </p:nvPr>
        </p:nvSpPr>
        <p:spPr>
          <a:xfrm>
            <a:off x="1635066" y="1837118"/>
            <a:ext cx="7051734" cy="4449002"/>
          </a:xfrm>
        </p:spPr>
        <p:txBody>
          <a:bodyPr>
            <a:normAutofit fontScale="92500" lnSpcReduction="10000"/>
          </a:bodyPr>
          <a:lstStyle/>
          <a:p>
            <a:pPr algn="just" rtl="1">
              <a:buFont typeface="Wingdings" panose="05000000000000000000" pitchFamily="2" charset="2"/>
              <a:buChar char="v"/>
            </a:pPr>
            <a:r>
              <a:rPr lang="fa-IR" dirty="0">
                <a:cs typeface="B Mitra" panose="00000400000000000000" pitchFamily="2" charset="-78"/>
              </a:rPr>
              <a:t>بر خلاف استنباط احکام که صرفا فقیه با منابع فقهی یعنی کتاب، سنت و عقل و اجماع سر و کار دارد در پژوش­های موضوع شناسانه متناسب با موضوع مورد نظر با همه مواجه می­شود چرا که موضوع شناسی دانشی بین رشته­ای و تخصصی است</a:t>
            </a:r>
            <a:r>
              <a:rPr lang="fa-IR" dirty="0" smtClean="0">
                <a:cs typeface="B Mitra" panose="00000400000000000000" pitchFamily="2" charset="-78"/>
              </a:rPr>
              <a:t>.</a:t>
            </a:r>
          </a:p>
          <a:p>
            <a:pPr algn="just" rtl="1">
              <a:buFont typeface="Wingdings" panose="05000000000000000000" pitchFamily="2" charset="2"/>
              <a:buChar char="v"/>
            </a:pPr>
            <a:r>
              <a:rPr lang="fa-IR" dirty="0" smtClean="0">
                <a:cs typeface="B Mitra" panose="00000400000000000000" pitchFamily="2" charset="-78"/>
              </a:rPr>
              <a:t>موضوع </a:t>
            </a:r>
            <a:r>
              <a:rPr lang="fa-IR" dirty="0">
                <a:cs typeface="B Mitra" panose="00000400000000000000" pitchFamily="2" charset="-78"/>
              </a:rPr>
              <a:t>شناسی با سایر علوم اسلامی، علوم انسانی، علوم تجربی و... مرتبط است و در مراحل مختلف از آنها بهره می­برد علوم چون آمار، فیزیک، شیمی، اقتصاد، پزشکی، ریاضیات و جغرافیا و علوم آزمایشگاهی را به عنوان عرف متخصص باید به تناسب موضوعات به خدمت گرفت. </a:t>
            </a:r>
            <a:endParaRPr lang="en-US" dirty="0">
              <a:cs typeface="B Mitra" panose="00000400000000000000" pitchFamily="2" charset="-78"/>
            </a:endParaRPr>
          </a:p>
          <a:p>
            <a:pPr marL="0" lvl="0" indent="0" algn="just" rtl="1">
              <a:buNone/>
            </a:pPr>
            <a:endParaRPr lang="fa-IR"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218664" y="6227802"/>
            <a:ext cx="1792478" cy="369332"/>
          </a:xfrm>
          <a:prstGeom prst="rect">
            <a:avLst/>
          </a:prstGeom>
        </p:spPr>
        <p:txBody>
          <a:bodyPr wrap="none">
            <a:spAutoFit/>
          </a:bodyPr>
          <a:lstStyle/>
          <a:p>
            <a:r>
              <a:rPr lang="fa-IR" dirty="0" smtClean="0"/>
              <a:t>تنوع و بینا رشته ای1</a:t>
            </a:r>
            <a:endParaRPr lang="fa-IR" dirty="0"/>
          </a:p>
        </p:txBody>
      </p:sp>
    </p:spTree>
    <p:extLst>
      <p:ext uri="{BB962C8B-B14F-4D97-AF65-F5344CB8AC3E}">
        <p14:creationId xmlns:p14="http://schemas.microsoft.com/office/powerpoint/2010/main" val="24210327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nodePh="1">
                                  <p:stCondLst>
                                    <p:cond delay="0"/>
                                  </p:stCondLst>
                                  <p:endCondLst>
                                    <p:cond evt="begin" delay="0">
                                      <p:tn val="37"/>
                                    </p:cond>
                                  </p:end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p:cTn id="39"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solidFill>
                  <a:srgbClr val="0070C0"/>
                </a:solidFill>
                <a:cs typeface="B Koodak Outline" panose="00000400000000000000" pitchFamily="2" charset="-78"/>
              </a:rPr>
              <a:t>تنوع و بینا رشته ای2</a:t>
            </a:r>
            <a:endParaRPr lang="en-US" sz="3600" b="1" dirty="0">
              <a:solidFill>
                <a:srgbClr val="0070C0"/>
              </a:solidFill>
              <a:cs typeface="B Koodak Outline" panose="00000400000000000000" pitchFamily="2" charset="-78"/>
            </a:endParaRPr>
          </a:p>
        </p:txBody>
      </p:sp>
      <p:sp>
        <p:nvSpPr>
          <p:cNvPr id="3" name="Content Placeholder 2"/>
          <p:cNvSpPr>
            <a:spLocks noGrp="1"/>
          </p:cNvSpPr>
          <p:nvPr>
            <p:ph idx="1"/>
          </p:nvPr>
        </p:nvSpPr>
        <p:spPr>
          <a:xfrm>
            <a:off x="1634905" y="1733267"/>
            <a:ext cx="7211084" cy="4373564"/>
          </a:xfrm>
        </p:spPr>
        <p:txBody>
          <a:bodyPr>
            <a:noAutofit/>
          </a:bodyPr>
          <a:lstStyle/>
          <a:p>
            <a:pPr algn="just" rtl="1"/>
            <a:r>
              <a:rPr lang="fa-IR" sz="2400" b="1" dirty="0">
                <a:cs typeface="B Mitra" panose="00000400000000000000" pitchFamily="2" charset="-78"/>
              </a:rPr>
              <a:t> </a:t>
            </a:r>
            <a:r>
              <a:rPr lang="fa-IR" sz="2400" dirty="0">
                <a:cs typeface="B Mitra" panose="00000400000000000000" pitchFamily="2" charset="-78"/>
              </a:rPr>
              <a:t>«موضوعات فیزیکی یک موضوع است، موضوعات عباداتی یک موضوع است. موضوع پزشکی و موضوع فلکی و محیط‌زیست و اقتصادی و بانکی و وامی...خیلی عریض و طویل است؛ یعنی اسم همه این‌ها را می‌شود گذاشت موضوع شناسی؛ اما خیلی فرق می‌کند اصلاً هویتشان با هم فرق می‌کند. موضوعات اقتصادی را بخواهد درک کند خیلی فرق می‌کند با مسافت شناسی. پزشکی را بخواهد موضوع شناسی کند خیلی فرق می‌کند با چیزهای دیگر. این‌ها همه یک ‌شکل نیست. حالا هیئت و نجوم و فلک و حساب و مقادیر و اوزان و این‌ها یک‌جور است و معمولاً علماء هم در این‌باره چیزهایی نوشته‌اند؛ اما موضوع شناسی به این شکل کلی که شما عنوان قراردادید باید همه علوم و همه رشته‌های مختلف انسانی و تجربی و همه را بایستی پیش‌بینی بکند. چون به یک‌ شکل نیست و خیلی با هم فرق می‌کند. بعضی از این‌ها موضوع شناسی‌اش واقعاً متخصص آن فن را می‌خواهد</a:t>
            </a:r>
            <a:r>
              <a:rPr lang="fa-IR" sz="2400" dirty="0" smtClean="0">
                <a:cs typeface="B Mitra" panose="00000400000000000000" pitchFamily="2" charset="-78"/>
              </a:rPr>
              <a:t>.»</a:t>
            </a:r>
            <a:r>
              <a:rPr lang="fa-IR" sz="2000" dirty="0" smtClean="0">
                <a:cs typeface="B Mitra" panose="00000400000000000000" pitchFamily="2" charset="-78"/>
              </a:rPr>
              <a:t>آیت </a:t>
            </a:r>
            <a:r>
              <a:rPr lang="fa-IR" sz="2000" dirty="0">
                <a:cs typeface="B Mitra" panose="00000400000000000000" pitchFamily="2" charset="-78"/>
              </a:rPr>
              <a:t>الله هاشمی </a:t>
            </a:r>
            <a:r>
              <a:rPr lang="fa-IR" sz="2000" dirty="0" smtClean="0">
                <a:cs typeface="B Mitra" panose="00000400000000000000" pitchFamily="2" charset="-78"/>
              </a:rPr>
              <a:t>شاهرودی</a:t>
            </a:r>
            <a:endParaRPr lang="fa-IR" sz="2000"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218664" y="6227802"/>
            <a:ext cx="1856598" cy="369332"/>
          </a:xfrm>
          <a:prstGeom prst="rect">
            <a:avLst/>
          </a:prstGeom>
        </p:spPr>
        <p:txBody>
          <a:bodyPr wrap="none">
            <a:spAutoFit/>
          </a:bodyPr>
          <a:lstStyle/>
          <a:p>
            <a:r>
              <a:rPr lang="fa-IR" dirty="0" smtClean="0"/>
              <a:t>تنوع و بینا رشته ای 2</a:t>
            </a:r>
            <a:endParaRPr lang="fa-IR" dirty="0"/>
          </a:p>
        </p:txBody>
      </p:sp>
    </p:spTree>
    <p:extLst>
      <p:ext uri="{BB962C8B-B14F-4D97-AF65-F5344CB8AC3E}">
        <p14:creationId xmlns:p14="http://schemas.microsoft.com/office/powerpoint/2010/main" val="18322425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8</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11"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819400" y="685800"/>
            <a:ext cx="5867400" cy="1219200"/>
          </a:xfrm>
        </p:spPr>
        <p:txBody>
          <a:bodyPr>
            <a:normAutofit fontScale="90000"/>
          </a:bodyPr>
          <a:lstStyle/>
          <a:p>
            <a:pPr rtl="1"/>
            <a:r>
              <a:rPr lang="fa-IR" b="1" dirty="0" smtClean="0">
                <a:ln w="22225">
                  <a:solidFill>
                    <a:schemeClr val="accent2"/>
                  </a:solidFill>
                  <a:prstDash val="solid"/>
                </a:ln>
                <a:solidFill>
                  <a:srgbClr val="FFC000"/>
                </a:solidFill>
              </a:rPr>
              <a:t>اهمیت و ضرورت موضوع شناسی</a:t>
            </a:r>
            <a:r>
              <a:rPr lang="fa-IR" dirty="0" smtClean="0"/>
              <a:t/>
            </a:r>
            <a:br>
              <a:rPr lang="fa-IR" dirty="0" smtClean="0"/>
            </a:br>
            <a:r>
              <a:rPr lang="fa-IR" dirty="0" smtClean="0"/>
              <a:t>فقهای عظام</a:t>
            </a:r>
            <a:endParaRPr lang="en-US" dirty="0"/>
          </a:p>
        </p:txBody>
      </p:sp>
      <p:sp>
        <p:nvSpPr>
          <p:cNvPr id="3" name="Content Placeholder 2"/>
          <p:cNvSpPr>
            <a:spLocks noGrp="1"/>
          </p:cNvSpPr>
          <p:nvPr>
            <p:ph idx="1"/>
          </p:nvPr>
        </p:nvSpPr>
        <p:spPr>
          <a:xfrm>
            <a:off x="1534650" y="1905000"/>
            <a:ext cx="7152150" cy="4572000"/>
          </a:xfrm>
        </p:spPr>
        <p:txBody>
          <a:bodyPr>
            <a:normAutofit fontScale="62500" lnSpcReduction="20000"/>
          </a:bodyPr>
          <a:lstStyle/>
          <a:p>
            <a:pPr marL="0" indent="0" algn="r" rtl="1">
              <a:buNone/>
            </a:pPr>
            <a:r>
              <a:rPr lang="fa-IR" dirty="0" smtClean="0">
                <a:cs typeface="B Titr" panose="00000700000000000000" pitchFamily="2" charset="-78"/>
              </a:rPr>
              <a:t>حضرت آیت الله مکارم</a:t>
            </a:r>
          </a:p>
          <a:p>
            <a:pPr algn="just" rtl="1"/>
            <a:r>
              <a:rPr lang="fa-IR" b="1" dirty="0" smtClean="0">
                <a:cs typeface="B Nazanin" panose="00000400000000000000" pitchFamily="2" charset="-78"/>
              </a:rPr>
              <a:t>به </a:t>
            </a:r>
            <a:r>
              <a:rPr lang="fa-IR" b="1" dirty="0">
                <a:cs typeface="B Nazanin" panose="00000400000000000000" pitchFamily="2" charset="-78"/>
              </a:rPr>
              <a:t>هر حال کار موضوع شناسی کار مهمی است ما می گوییم پنجاه درصد حل مسائل شناخت صحیح موضوع است پنجاه درصد شناخت صحیح حکم است. شناخت صحیح موضوع خیلی مهم </a:t>
            </a:r>
            <a:r>
              <a:rPr lang="fa-IR" b="1" dirty="0" smtClean="0">
                <a:cs typeface="B Nazanin" panose="00000400000000000000" pitchFamily="2" charset="-78"/>
              </a:rPr>
              <a:t>است</a:t>
            </a:r>
          </a:p>
          <a:p>
            <a:pPr marL="0" indent="0" algn="r" rtl="1">
              <a:buNone/>
            </a:pPr>
            <a:r>
              <a:rPr lang="fa-IR" dirty="0" smtClean="0">
                <a:cs typeface="B Titr" panose="00000700000000000000" pitchFamily="2" charset="-78"/>
              </a:rPr>
              <a:t>حضرت آیت الله شبیری</a:t>
            </a:r>
          </a:p>
          <a:p>
            <a:pPr algn="just" rtl="1"/>
            <a:r>
              <a:rPr lang="fa-IR" b="1" dirty="0">
                <a:cs typeface="B Nazanin" panose="00000400000000000000" pitchFamily="2" charset="-78"/>
              </a:rPr>
              <a:t>همین موضوع موضوع شناسی خودش از این کارهای زمین مانده بوده که آقایون مشغول شدند خیلی ارزنده است این و قابل اهتمام و </a:t>
            </a:r>
            <a:r>
              <a:rPr lang="fa-IR" b="1" dirty="0" smtClean="0">
                <a:cs typeface="B Nazanin" panose="00000400000000000000" pitchFamily="2" charset="-78"/>
              </a:rPr>
              <a:t>ارزش</a:t>
            </a:r>
          </a:p>
          <a:p>
            <a:pPr marL="0" indent="0" algn="r" rtl="1">
              <a:buNone/>
            </a:pPr>
            <a:r>
              <a:rPr lang="fa-IR" b="1" dirty="0" smtClean="0">
                <a:cs typeface="B Titr" panose="00000700000000000000" pitchFamily="2" charset="-78"/>
              </a:rPr>
              <a:t>حضرت آیت الله جوادی آملی</a:t>
            </a:r>
          </a:p>
          <a:p>
            <a:pPr algn="just" rtl="1"/>
            <a:r>
              <a:rPr lang="fa-IR" b="1" dirty="0">
                <a:cs typeface="B Nazanin" panose="00000400000000000000" pitchFamily="2" charset="-78"/>
              </a:rPr>
              <a:t>اهمیت کار را پیشینیان به ما گفتند ولی دشواری کار را هم خودشان احساس می کردند و هم ما احساس می </a:t>
            </a:r>
            <a:r>
              <a:rPr lang="fa-IR" b="1" dirty="0" smtClean="0">
                <a:cs typeface="B Nazanin" panose="00000400000000000000" pitchFamily="2" charset="-78"/>
              </a:rPr>
              <a:t>کنیم</a:t>
            </a:r>
          </a:p>
          <a:p>
            <a:pPr marL="0" indent="0" algn="r" rtl="1">
              <a:buNone/>
            </a:pPr>
            <a:r>
              <a:rPr lang="fa-IR" b="1" dirty="0" smtClean="0">
                <a:cs typeface="B Titr" panose="00000700000000000000" pitchFamily="2" charset="-78"/>
              </a:rPr>
              <a:t>حضرت آیت الله هاشمی شاهرودی</a:t>
            </a:r>
          </a:p>
          <a:p>
            <a:pPr algn="just" rtl="1"/>
            <a:r>
              <a:rPr lang="fa-IR" b="1" dirty="0">
                <a:cs typeface="B Nazanin" panose="00000400000000000000" pitchFamily="2" charset="-78"/>
              </a:rPr>
              <a:t>کار خیلی مهمی است این کار موضوع شناسی. </a:t>
            </a:r>
            <a:endParaRPr lang="fa-IR" b="1" dirty="0" smtClean="0">
              <a:cs typeface="B Nazanin" panose="00000400000000000000" pitchFamily="2" charset="-78"/>
            </a:endParaRPr>
          </a:p>
          <a:p>
            <a:pPr marL="0" indent="0" algn="r" rtl="1">
              <a:buNone/>
            </a:pPr>
            <a:r>
              <a:rPr lang="fa-IR" dirty="0" smtClean="0">
                <a:cs typeface="B Titr" panose="00000700000000000000" pitchFamily="2" charset="-78"/>
              </a:rPr>
              <a:t>حضرت آیت الله مظاهری</a:t>
            </a:r>
          </a:p>
          <a:p>
            <a:pPr algn="just" rtl="1"/>
            <a:r>
              <a:rPr lang="fa-IR" b="1" dirty="0">
                <a:cs typeface="B Nazanin" panose="00000400000000000000" pitchFamily="2" charset="-78"/>
              </a:rPr>
              <a:t>مسائل مستحدثه به عقیده من صده هشتادش موضوع شناسیست.یعنی این کارمقدس شما عزیزان، اگر موضوع معلوم شود صدی هشتاد از اختلافات از بین میرود.</a:t>
            </a: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330622" y="6307415"/>
            <a:ext cx="1069524" cy="369332"/>
          </a:xfrm>
          <a:prstGeom prst="rect">
            <a:avLst/>
          </a:prstGeom>
        </p:spPr>
        <p:txBody>
          <a:bodyPr wrap="none">
            <a:spAutoFit/>
          </a:bodyPr>
          <a:lstStyle/>
          <a:p>
            <a:r>
              <a:rPr lang="fa-IR" dirty="0" smtClean="0"/>
              <a:t>اهمیت و ...</a:t>
            </a:r>
            <a:endParaRPr lang="fa-IR" dirty="0"/>
          </a:p>
        </p:txBody>
      </p:sp>
    </p:spTree>
    <p:extLst>
      <p:ext uri="{BB962C8B-B14F-4D97-AF65-F5344CB8AC3E}">
        <p14:creationId xmlns:p14="http://schemas.microsoft.com/office/powerpoint/2010/main" val="654528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p:cTn id="7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3">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grpId="0"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p:cTn id="8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3">
                                            <p:txEl>
                                              <p:pRg st="7" end="7"/>
                                            </p:txEl>
                                          </p:spTgt>
                                        </p:tgtEl>
                                        <p:attrNameLst>
                                          <p:attrName>style.visibility</p:attrName>
                                        </p:attrNameLst>
                                      </p:cBhvr>
                                      <p:to>
                                        <p:strVal val="visible"/>
                                      </p:to>
                                    </p:set>
                                    <p:anim calcmode="lin" valueType="num">
                                      <p:cBhvr>
                                        <p:cTn id="9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3">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grpId="0" nodeType="clickEffect">
                                  <p:stCondLst>
                                    <p:cond delay="0"/>
                                  </p:stCondLst>
                                  <p:childTnLst>
                                    <p:set>
                                      <p:cBhvr>
                                        <p:cTn id="110" dur="1" fill="hold">
                                          <p:stCondLst>
                                            <p:cond delay="0"/>
                                          </p:stCondLst>
                                        </p:cTn>
                                        <p:tgtEl>
                                          <p:spTgt spid="3">
                                            <p:txEl>
                                              <p:pRg st="8" end="8"/>
                                            </p:txEl>
                                          </p:spTgt>
                                        </p:tgtEl>
                                        <p:attrNameLst>
                                          <p:attrName>style.visibility</p:attrName>
                                        </p:attrNameLst>
                                      </p:cBhvr>
                                      <p:to>
                                        <p:strVal val="visible"/>
                                      </p:to>
                                    </p:set>
                                    <p:anim calcmode="lin" valueType="num">
                                      <p:cBhvr>
                                        <p:cTn id="111"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14"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 calcmode="lin" valueType="num">
                                      <p:cBhvr>
                                        <p:cTn id="123"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26"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80</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solidFill>
                  <a:srgbClr val="C00000"/>
                </a:solidFill>
                <a:cs typeface="B Koodak Outline" panose="00000400000000000000" pitchFamily="2" charset="-78"/>
              </a:rPr>
              <a:t>پیچیدگی و ناهمواری 1</a:t>
            </a:r>
            <a:endParaRPr lang="en-US" sz="3600" b="1" dirty="0">
              <a:solidFill>
                <a:srgbClr val="C00000"/>
              </a:solidFill>
              <a:cs typeface="B Koodak Outline" panose="00000400000000000000" pitchFamily="2" charset="-78"/>
            </a:endParaRPr>
          </a:p>
        </p:txBody>
      </p:sp>
      <p:sp>
        <p:nvSpPr>
          <p:cNvPr id="3" name="Content Placeholder 2"/>
          <p:cNvSpPr>
            <a:spLocks noGrp="1"/>
          </p:cNvSpPr>
          <p:nvPr>
            <p:ph idx="1"/>
          </p:nvPr>
        </p:nvSpPr>
        <p:spPr>
          <a:xfrm>
            <a:off x="1853018" y="1881389"/>
            <a:ext cx="6814464" cy="4722373"/>
          </a:xfrm>
        </p:spPr>
        <p:txBody>
          <a:bodyPr>
            <a:normAutofit fontScale="70000" lnSpcReduction="20000"/>
          </a:bodyPr>
          <a:lstStyle/>
          <a:p>
            <a:pPr algn="just" rtl="1"/>
            <a:r>
              <a:rPr lang="fa-IR" b="1" dirty="0">
                <a:cs typeface="B Mitra" panose="00000400000000000000" pitchFamily="2" charset="-78"/>
              </a:rPr>
              <a:t> مباحث موضوع شناسی چه در مرحله مفهوم شناسی و چه در مصداق­یابی در جای­جای منابع فقهی و اصولی به صورت مستقیم و غیر مستقیم مطرح شده است اما به نظر می­رسد کار موضوع شناسی به صورت دانشی نوپا دست کم تا مدتی بسی پیچیده­تر و سخت­تر از اجتهاد در استنباط احکام است. زیرا</a:t>
            </a:r>
            <a:endParaRPr lang="en-US" b="1" dirty="0">
              <a:cs typeface="B Mitra" panose="00000400000000000000" pitchFamily="2" charset="-78"/>
            </a:endParaRPr>
          </a:p>
          <a:p>
            <a:pPr algn="just" rtl="1"/>
            <a:r>
              <a:rPr lang="fa-IR" b="1" dirty="0">
                <a:cs typeface="B Mitra" panose="00000400000000000000" pitchFamily="2" charset="-78"/>
              </a:rPr>
              <a:t> اولاً: کار فقیه در کشف حکم مبتنی بر نصوص است در حالی که برای تشخیص موضوعات اساساً نص مشخص و مدونی وجود ندارد.</a:t>
            </a:r>
            <a:endParaRPr lang="en-US" b="1" dirty="0">
              <a:cs typeface="B Mitra" panose="00000400000000000000" pitchFamily="2" charset="-78"/>
            </a:endParaRPr>
          </a:p>
          <a:p>
            <a:pPr algn="just" rtl="1"/>
            <a:r>
              <a:rPr lang="fa-IR" b="1" dirty="0">
                <a:cs typeface="B Mitra" panose="00000400000000000000" pitchFamily="2" charset="-78"/>
              </a:rPr>
              <a:t>ثانیاً: منابع استنباط احکام که همان ادله اربعه باشد کاملاً روشن و معین است درحالی که در موضوع شناسی منابع و منابع پژوهشی آن بسیار متنوع، پراکنده و مبهم است.</a:t>
            </a:r>
            <a:endParaRPr lang="en-US" b="1" dirty="0">
              <a:cs typeface="B Mitra" panose="00000400000000000000" pitchFamily="2" charset="-78"/>
            </a:endParaRPr>
          </a:p>
          <a:p>
            <a:pPr algn="just" rtl="1"/>
            <a:r>
              <a:rPr lang="fa-IR" b="1" dirty="0">
                <a:cs typeface="B Mitra" panose="00000400000000000000" pitchFamily="2" charset="-78"/>
              </a:rPr>
              <a:t> ثالثاً: علم اصول به عنوان روش استنباط حکم با سابقه­ای طولانی کاملاً تجربه شده و مبانی آن روشن است در حالی که مبانی نظری موضوع شناسی چندان واکاوی نشده و روش آن هنوز چندان به محک تجربه درنیامده و ابهامات و اختلافات بسیاری در آن وجود دارد.</a:t>
            </a:r>
            <a:endParaRPr lang="en-US" b="1" dirty="0">
              <a:cs typeface="B Mitra" panose="00000400000000000000" pitchFamily="2" charset="-78"/>
            </a:endParaRPr>
          </a:p>
          <a:p>
            <a:pPr marL="0" lvl="0" indent="0" algn="just" rtl="1">
              <a:buNone/>
            </a:pPr>
            <a:endParaRPr lang="fa-IR"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218664" y="6227802"/>
            <a:ext cx="1842171" cy="369332"/>
          </a:xfrm>
          <a:prstGeom prst="rect">
            <a:avLst/>
          </a:prstGeom>
        </p:spPr>
        <p:txBody>
          <a:bodyPr wrap="none">
            <a:spAutoFit/>
          </a:bodyPr>
          <a:lstStyle/>
          <a:p>
            <a:r>
              <a:rPr lang="fa-IR" dirty="0" smtClean="0"/>
              <a:t>پیچیدگی و ناهمواری1</a:t>
            </a:r>
            <a:endParaRPr lang="fa-IR" dirty="0"/>
          </a:p>
        </p:txBody>
      </p:sp>
    </p:spTree>
    <p:extLst>
      <p:ext uri="{BB962C8B-B14F-4D97-AF65-F5344CB8AC3E}">
        <p14:creationId xmlns:p14="http://schemas.microsoft.com/office/powerpoint/2010/main" val="1628500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nodePh="1">
                                  <p:stCondLst>
                                    <p:cond delay="0"/>
                                  </p:stCondLst>
                                  <p:endCondLst>
                                    <p:cond evt="begin" delay="0">
                                      <p:tn val="61"/>
                                    </p:cond>
                                  </p:endCondLst>
                                  <p:childTnLst>
                                    <p:set>
                                      <p:cBhvr>
                                        <p:cTn id="62" dur="1" fill="hold">
                                          <p:stCondLst>
                                            <p:cond delay="0"/>
                                          </p:stCondLst>
                                        </p:cTn>
                                        <p:tgtEl>
                                          <p:spTgt spid="9">
                                            <p:txEl>
                                              <p:pRg st="0" end="0"/>
                                            </p:txEl>
                                          </p:spTgt>
                                        </p:tgtEl>
                                        <p:attrNameLst>
                                          <p:attrName>style.visibility</p:attrName>
                                        </p:attrNameLst>
                                      </p:cBhvr>
                                      <p:to>
                                        <p:strVal val="visible"/>
                                      </p:to>
                                    </p:set>
                                    <p:anim calcmode="lin" valueType="num">
                                      <p:cBhvr>
                                        <p:cTn id="63"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66"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5366"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81</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a:solidFill>
                  <a:srgbClr val="00B050"/>
                </a:solidFill>
                <a:cs typeface="B Koodak Outline" panose="00000400000000000000" pitchFamily="2" charset="-78"/>
              </a:rPr>
              <a:t>پیچیدگی و ناهمواری </a:t>
            </a:r>
            <a:r>
              <a:rPr lang="fa-IR" sz="3600" b="1" dirty="0" smtClean="0">
                <a:solidFill>
                  <a:srgbClr val="00B050"/>
                </a:solidFill>
                <a:cs typeface="B Koodak Outline" panose="00000400000000000000" pitchFamily="2" charset="-78"/>
              </a:rPr>
              <a:t>2</a:t>
            </a:r>
            <a:endParaRPr lang="en-US" sz="3600" b="1" dirty="0">
              <a:solidFill>
                <a:srgbClr val="00B050"/>
              </a:solidFill>
              <a:cs typeface="B Jadid" panose="00000700000000000000" pitchFamily="2" charset="-78"/>
            </a:endParaRPr>
          </a:p>
        </p:txBody>
      </p:sp>
      <p:sp>
        <p:nvSpPr>
          <p:cNvPr id="3" name="Content Placeholder 2"/>
          <p:cNvSpPr>
            <a:spLocks noGrp="1"/>
          </p:cNvSpPr>
          <p:nvPr>
            <p:ph idx="1"/>
          </p:nvPr>
        </p:nvSpPr>
        <p:spPr>
          <a:xfrm>
            <a:off x="1866970" y="1748638"/>
            <a:ext cx="7003152" cy="4575962"/>
          </a:xfrm>
        </p:spPr>
        <p:txBody>
          <a:bodyPr>
            <a:noAutofit/>
          </a:bodyPr>
          <a:lstStyle/>
          <a:p>
            <a:pPr algn="just" rtl="1"/>
            <a:r>
              <a:rPr lang="fa-IR" sz="1800" b="1" dirty="0">
                <a:cs typeface="B Mitra" panose="00000400000000000000" pitchFamily="2" charset="-78"/>
              </a:rPr>
              <a:t> مراجع عظام  تقلید و فقهای ارجمند به پیچیدگی و دشواری کار تصریح کرده­اند. «کاری که شما شروع کردید که به این صورت حداقل بی سابقه است. کار بسیار مهمی است. ولی در عین حال کار بسیار پیچیده ای است. شاید اشخاصی خیال بکنند کار ساده‌ای است موضوع شناسی. اما وقتی انسان نزدیک و نزدیک‌تر می شود می‌بیند کار به این آسانی و سادگی نیست. موضوع خیلی پیچیده‌ای است.» آیت الله مکارم </a:t>
            </a:r>
            <a:endParaRPr lang="en-US" sz="1800" b="1" dirty="0">
              <a:cs typeface="B Mitra" panose="00000400000000000000" pitchFamily="2" charset="-78"/>
            </a:endParaRPr>
          </a:p>
          <a:p>
            <a:pPr algn="just" rtl="1"/>
            <a:r>
              <a:rPr lang="fa-IR" sz="1800" b="1" dirty="0">
                <a:cs typeface="B Mitra" panose="00000400000000000000" pitchFamily="2" charset="-78"/>
              </a:rPr>
              <a:t>«این مسائل ... خیلی پیچیده است این‌جور نیست که ما خیلی راحت با موضوع شناسی به‌جایی برسیم... اگر کسی بخواهد بحث کند جای بحث دارد خیلی بحث‌های سنگین تخصصی افراد را می‌خواهد که هم توی این تخصص علمش را داشته باشند هم تجربه‌اش را داشته باشند هم شرایط فعلی مملکت را بدانند.» آیت الله هاشمی شاهرودی </a:t>
            </a:r>
            <a:endParaRPr lang="en-US" sz="1800" b="1" dirty="0">
              <a:cs typeface="B Mitra" panose="00000400000000000000" pitchFamily="2" charset="-78"/>
            </a:endParaRPr>
          </a:p>
          <a:p>
            <a:pPr algn="just" rtl="1"/>
            <a:r>
              <a:rPr lang="fa-IR" sz="1800" b="1" dirty="0">
                <a:cs typeface="B Mitra" panose="00000400000000000000" pitchFamily="2" charset="-78"/>
              </a:rPr>
              <a:t>«اهمیت کار را پیشینیان به ما گفتند ولی دشواری کار را هم خودشان احساس می کردند و هم ما احساس می‌کنیم ولی به لطف الهی با شروع از دشواریش کاسته شد. دستورات دینی این است که دشواری کار وقتی کم می شود که وارد بشوید، وقتی بیرون ایستادید برای شما دشوار است. اولین قدمی که برداشتید بخشی از آن کار برای شما آسان می شود.» آیت الله جوادی آملی </a:t>
            </a:r>
            <a:endParaRPr lang="en-US" sz="1800" b="1" dirty="0">
              <a:cs typeface="B Mitra" panose="00000400000000000000" pitchFamily="2" charset="-78"/>
            </a:endParaRPr>
          </a:p>
          <a:p>
            <a:pPr marL="0" lvl="0" indent="0" algn="just" rtl="1">
              <a:buNone/>
            </a:pPr>
            <a:endParaRPr lang="fa-IR" sz="1800" b="1" dirty="0">
              <a:cs typeface="B Mitra" panose="00000400000000000000" pitchFamily="2" charset="-78"/>
            </a:endParaRPr>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218664" y="6227802"/>
            <a:ext cx="1906291" cy="369332"/>
          </a:xfrm>
          <a:prstGeom prst="rect">
            <a:avLst/>
          </a:prstGeom>
        </p:spPr>
        <p:txBody>
          <a:bodyPr wrap="none">
            <a:spAutoFit/>
          </a:bodyPr>
          <a:lstStyle/>
          <a:p>
            <a:r>
              <a:rPr lang="fa-IR" dirty="0" smtClean="0"/>
              <a:t>پیچیدگی و ناهمواری 2</a:t>
            </a:r>
            <a:endParaRPr lang="fa-IR" dirty="0"/>
          </a:p>
        </p:txBody>
      </p:sp>
    </p:spTree>
    <p:extLst>
      <p:ext uri="{BB962C8B-B14F-4D97-AF65-F5344CB8AC3E}">
        <p14:creationId xmlns:p14="http://schemas.microsoft.com/office/powerpoint/2010/main" val="21361319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nodePh="1">
                                  <p:stCondLst>
                                    <p:cond delay="0"/>
                                  </p:stCondLst>
                                  <p:endCondLst>
                                    <p:cond evt="begin" delay="0">
                                      <p:tn val="49"/>
                                    </p:cond>
                                  </p:end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p:cTn id="51"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54"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4814"/>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82</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09599"/>
            <a:ext cx="5029200" cy="731838"/>
          </a:xfrm>
        </p:spPr>
        <p:txBody>
          <a:bodyPr>
            <a:normAutofit/>
          </a:bodyPr>
          <a:lstStyle/>
          <a:p>
            <a:pPr rtl="1"/>
            <a:r>
              <a:rPr lang="fa-IR" sz="3600" b="1" dirty="0" smtClean="0">
                <a:solidFill>
                  <a:srgbClr val="002060"/>
                </a:solidFill>
                <a:cs typeface="B Koodak Outline" panose="00000400000000000000" pitchFamily="2" charset="-78"/>
              </a:rPr>
              <a:t>مشروعیت منابع و روش</a:t>
            </a:r>
            <a:endParaRPr lang="en-US" sz="3600" b="1" dirty="0">
              <a:solidFill>
                <a:srgbClr val="002060"/>
              </a:solidFill>
              <a:cs typeface="B Koodak Outline" panose="000004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634905" y="1600200"/>
            <a:ext cx="7211084" cy="528796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fa-IR" dirty="0">
                <a:cs typeface="B Mitra" panose="00000400000000000000" pitchFamily="2" charset="-78"/>
              </a:rPr>
              <a:t>در شناخت موضوعات احکام فقهی تنها می­توان از منابع و روشهایی بهره برد که مشروعیت و حجیت داشته باشند. این منابع و روش­ها بستگی به نوع موضوعات دارد. اگر موضوع فقهی باشد مانند صلات و صوم باید برای شناخت آنها از منابع و روشهای فقهی بهره برد و اگر موضوع عرفی است باید به سراغ منابع و روش­های عرفی رفت.</a:t>
            </a:r>
            <a:endParaRPr lang="en-US" dirty="0">
              <a:cs typeface="B Mitra" panose="00000400000000000000" pitchFamily="2" charset="-78"/>
            </a:endParaRPr>
          </a:p>
          <a:p>
            <a:pPr algn="just" rtl="1"/>
            <a:r>
              <a:rPr lang="fa-IR" dirty="0">
                <a:cs typeface="B Mitra" panose="00000400000000000000" pitchFamily="2" charset="-78"/>
              </a:rPr>
              <a:t>منابع معتبر شرعی همان ادله اربع یعنی کتاب و سنت و عقل و اجماع و منابع معتبر عرفی مانند رجوع به عرف عام، عرف خاص و عرف متخصص به عنوان رجوع به خبره، بنابر این  قبل از هر اقدامی باید ابتدا مشروعیت منابع و روشها برای پژوهشگر موضوع شناس اثبات شده باشد. یان روش پژوهش  و تکیه بر منابع و روش­های معتبر سبب اعتماد دیگران به نتایج تحقیقات خواهد شد.</a:t>
            </a:r>
            <a:endParaRPr lang="en-US" dirty="0">
              <a:cs typeface="B Mitra" panose="00000400000000000000" pitchFamily="2" charset="-78"/>
            </a:endParaRPr>
          </a:p>
        </p:txBody>
      </p:sp>
      <p:sp>
        <p:nvSpPr>
          <p:cNvPr id="13" name="Rectangle 12"/>
          <p:cNvSpPr/>
          <p:nvPr/>
        </p:nvSpPr>
        <p:spPr>
          <a:xfrm>
            <a:off x="218664" y="6227802"/>
            <a:ext cx="2005677" cy="369332"/>
          </a:xfrm>
          <a:prstGeom prst="rect">
            <a:avLst/>
          </a:prstGeom>
        </p:spPr>
        <p:txBody>
          <a:bodyPr wrap="none">
            <a:spAutoFit/>
          </a:bodyPr>
          <a:lstStyle/>
          <a:p>
            <a:r>
              <a:rPr lang="fa-IR" dirty="0" smtClean="0"/>
              <a:t>مشروعیت منابع و روش</a:t>
            </a:r>
            <a:endParaRPr lang="fa-IR" dirty="0"/>
          </a:p>
        </p:txBody>
      </p:sp>
    </p:spTree>
    <p:extLst>
      <p:ext uri="{BB962C8B-B14F-4D97-AF65-F5344CB8AC3E}">
        <p14:creationId xmlns:p14="http://schemas.microsoft.com/office/powerpoint/2010/main" val="89521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83</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lvl="0" rtl="1"/>
            <a:r>
              <a:rPr lang="fa-IR" sz="3600" b="1" dirty="0">
                <a:solidFill>
                  <a:schemeClr val="accent6">
                    <a:lumMod val="50000"/>
                  </a:schemeClr>
                </a:solidFill>
                <a:cs typeface="B Koodak Outline" panose="00000400000000000000" pitchFamily="2" charset="-78"/>
              </a:rPr>
              <a:t>موضوع </a:t>
            </a:r>
            <a:r>
              <a:rPr lang="fa-IR" sz="3600" b="1" dirty="0" smtClean="0">
                <a:solidFill>
                  <a:schemeClr val="accent6">
                    <a:lumMod val="50000"/>
                  </a:schemeClr>
                </a:solidFill>
                <a:cs typeface="B Koodak Outline" panose="00000400000000000000" pitchFamily="2" charset="-78"/>
              </a:rPr>
              <a:t>محوری</a:t>
            </a:r>
            <a:endParaRPr lang="en-US" sz="3600" b="1" dirty="0">
              <a:solidFill>
                <a:schemeClr val="accent6">
                  <a:lumMod val="50000"/>
                </a:schemeClr>
              </a:solidFill>
              <a:cs typeface="B Koodak Outline" panose="00000400000000000000" pitchFamily="2" charset="-78"/>
            </a:endParaRPr>
          </a:p>
        </p:txBody>
      </p:sp>
      <p:sp>
        <p:nvSpPr>
          <p:cNvPr id="3" name="Content Placeholder 2"/>
          <p:cNvSpPr>
            <a:spLocks noGrp="1"/>
          </p:cNvSpPr>
          <p:nvPr>
            <p:ph idx="1"/>
          </p:nvPr>
        </p:nvSpPr>
        <p:spPr>
          <a:xfrm>
            <a:off x="1653671" y="1826058"/>
            <a:ext cx="7078417" cy="4480686"/>
          </a:xfrm>
        </p:spPr>
        <p:txBody>
          <a:bodyPr>
            <a:normAutofit fontScale="70000" lnSpcReduction="20000"/>
          </a:bodyPr>
          <a:lstStyle/>
          <a:p>
            <a:pPr algn="just" rtl="1"/>
            <a:r>
              <a:rPr lang="fa-IR" b="1" dirty="0" smtClean="0">
                <a:cs typeface="B Mitra" panose="00000400000000000000" pitchFamily="2" charset="-78"/>
              </a:rPr>
              <a:t>یکی </a:t>
            </a:r>
            <a:r>
              <a:rPr lang="fa-IR" b="1" dirty="0">
                <a:cs typeface="B Mitra" panose="00000400000000000000" pitchFamily="2" charset="-78"/>
              </a:rPr>
              <a:t>از ویژگی­های پژوهش­ موضوع شناسانه موضوع محور بودن آن است. به این معنا که باید همه مطالب بر محور موضوع مورد نظر و با لحاظ جنبه­های فقهی آن بررسی شود. اگر به حکم و یا استفتائات نیز اشاره می­شود باید به این لحاظ باشد که به شناخت موضوع کمک می­کند. بنابر این مباحث حکمی در چنین پژوهش­هایی موضوعیت ندارند و از آن حیث آورده می­شوند که به تبیین موضوع کمک می­کند نظیر آن که فقیه در صدور حکم به قیدی اشاره می‌کند که می­توان از آن برای شناخت موضوع کمک گرفت.</a:t>
            </a:r>
            <a:endParaRPr lang="en-US" b="1" dirty="0">
              <a:cs typeface="B Mitra" panose="00000400000000000000" pitchFamily="2" charset="-78"/>
            </a:endParaRPr>
          </a:p>
          <a:p>
            <a:pPr algn="just" rtl="1"/>
            <a:r>
              <a:rPr lang="fa-IR" b="1" dirty="0">
                <a:cs typeface="B Mitra" panose="00000400000000000000" pitchFamily="2" charset="-78"/>
              </a:rPr>
              <a:t>کلید واژه­های موضوع شناسانه (چیستی)</a:t>
            </a:r>
            <a:endParaRPr lang="en-US" b="1" dirty="0">
              <a:cs typeface="B Mitra" panose="00000400000000000000" pitchFamily="2" charset="-78"/>
            </a:endParaRPr>
          </a:p>
          <a:p>
            <a:pPr algn="just" rtl="1"/>
            <a:r>
              <a:rPr lang="fa-IR" b="1" dirty="0">
                <a:cs typeface="B Mitra" panose="00000400000000000000" pitchFamily="2" charset="-78"/>
              </a:rPr>
              <a:t>معنا و </a:t>
            </a:r>
            <a:r>
              <a:rPr lang="fa-IR" b="1" dirty="0" smtClean="0">
                <a:cs typeface="B Mitra" panose="00000400000000000000" pitchFamily="2" charset="-78"/>
              </a:rPr>
              <a:t>مفهوم</a:t>
            </a:r>
            <a:r>
              <a:rPr lang="fa-IR" b="1" dirty="0">
                <a:cs typeface="B Mitra" panose="00000400000000000000" pitchFamily="2" charset="-78"/>
              </a:rPr>
              <a:t> </a:t>
            </a:r>
            <a:r>
              <a:rPr lang="fa-IR" b="1" dirty="0" smtClean="0">
                <a:cs typeface="B Mitra" panose="00000400000000000000" pitchFamily="2" charset="-78"/>
              </a:rPr>
              <a:t>، شرط</a:t>
            </a:r>
            <a:r>
              <a:rPr lang="fa-IR" b="1" dirty="0">
                <a:cs typeface="B Mitra" panose="00000400000000000000" pitchFamily="2" charset="-78"/>
              </a:rPr>
              <a:t>، روش، غرض، جزئیت، زمان، مکان و</a:t>
            </a:r>
            <a:r>
              <a:rPr lang="fa-IR" b="1" dirty="0" smtClean="0">
                <a:cs typeface="B Mitra" panose="00000400000000000000" pitchFamily="2" charset="-78"/>
              </a:rPr>
              <a:t>... گونه­ها </a:t>
            </a:r>
            <a:r>
              <a:rPr lang="fa-IR" b="1" dirty="0">
                <a:cs typeface="B Mitra" panose="00000400000000000000" pitchFamily="2" charset="-78"/>
              </a:rPr>
              <a:t>و صورموضوع</a:t>
            </a:r>
            <a:endParaRPr lang="en-US" b="1" dirty="0">
              <a:cs typeface="B Mitra" panose="00000400000000000000" pitchFamily="2" charset="-78"/>
            </a:endParaRPr>
          </a:p>
          <a:p>
            <a:pPr algn="just" rtl="1"/>
            <a:r>
              <a:rPr lang="fa-IR" b="1" dirty="0">
                <a:cs typeface="B Mitra" panose="00000400000000000000" pitchFamily="2" charset="-78"/>
              </a:rPr>
              <a:t>کلید واژه­های حکم شناسانه(هستی)</a:t>
            </a:r>
            <a:endParaRPr lang="en-US" b="1" dirty="0">
              <a:cs typeface="B Mitra" panose="00000400000000000000" pitchFamily="2" charset="-78"/>
            </a:endParaRPr>
          </a:p>
          <a:p>
            <a:pPr algn="just" rtl="1"/>
            <a:r>
              <a:rPr lang="fa-IR" b="1" dirty="0">
                <a:cs typeface="B Mitra" panose="00000400000000000000" pitchFamily="2" charset="-78"/>
              </a:rPr>
              <a:t>واجب و حرام / حلال و حرام / کامل و ناقص/ صحیح و غلط/ حق و باطل/حسن و قبیح/ معتبر و غیر معتبر/ مناسب و نامناسب/ خوب و بد / پاک و نجس</a:t>
            </a:r>
            <a:endParaRPr lang="en-US" b="1" dirty="0">
              <a:cs typeface="B Mitra" panose="00000400000000000000" pitchFamily="2" charset="-78"/>
            </a:endParaRPr>
          </a:p>
          <a:p>
            <a:pPr marL="0" lvl="0" indent="0" algn="just" rtl="1">
              <a:buNone/>
            </a:pP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959566" y="1417638"/>
            <a:ext cx="672723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r" rtl="1"/>
            <a:endParaRPr lang="en-US" dirty="0"/>
          </a:p>
          <a:p>
            <a:pPr algn="r" rtl="1"/>
            <a:endParaRPr lang="fa-IR" dirty="0"/>
          </a:p>
        </p:txBody>
      </p:sp>
      <p:sp>
        <p:nvSpPr>
          <p:cNvPr id="13" name="Rectangle 12"/>
          <p:cNvSpPr/>
          <p:nvPr/>
        </p:nvSpPr>
        <p:spPr>
          <a:xfrm>
            <a:off x="218664" y="6227802"/>
            <a:ext cx="1431802" cy="369332"/>
          </a:xfrm>
          <a:prstGeom prst="rect">
            <a:avLst/>
          </a:prstGeom>
        </p:spPr>
        <p:txBody>
          <a:bodyPr wrap="none">
            <a:spAutoFit/>
          </a:bodyPr>
          <a:lstStyle/>
          <a:p>
            <a:r>
              <a:rPr lang="fa-IR" dirty="0" smtClean="0"/>
              <a:t>موضوع محوری</a:t>
            </a:r>
            <a:endParaRPr lang="fa-IR" dirty="0"/>
          </a:p>
        </p:txBody>
      </p:sp>
    </p:spTree>
    <p:extLst>
      <p:ext uri="{BB962C8B-B14F-4D97-AF65-F5344CB8AC3E}">
        <p14:creationId xmlns:p14="http://schemas.microsoft.com/office/powerpoint/2010/main" val="787355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grpId="0" nodeType="clickEffect" nodePh="1">
                                  <p:stCondLst>
                                    <p:cond delay="0"/>
                                  </p:stCondLst>
                                  <p:endCondLst>
                                    <p:cond evt="begin" delay="0">
                                      <p:tn val="73"/>
                                    </p:cond>
                                  </p:endCondLst>
                                  <p:childTnLst>
                                    <p:set>
                                      <p:cBhvr>
                                        <p:cTn id="74" dur="1" fill="hold">
                                          <p:stCondLst>
                                            <p:cond delay="0"/>
                                          </p:stCondLst>
                                        </p:cTn>
                                        <p:tgtEl>
                                          <p:spTgt spid="9">
                                            <p:txEl>
                                              <p:pRg st="0" end="0"/>
                                            </p:txEl>
                                          </p:spTgt>
                                        </p:tgtEl>
                                        <p:attrNameLst>
                                          <p:attrName>style.visibility</p:attrName>
                                        </p:attrNameLst>
                                      </p:cBhvr>
                                      <p:to>
                                        <p:strVal val="visible"/>
                                      </p:to>
                                    </p:set>
                                    <p:anim calcmode="lin" valueType="num">
                                      <p:cBhvr>
                                        <p:cTn id="75"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78"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84</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dirty="0" smtClean="0">
                <a:solidFill>
                  <a:schemeClr val="accent1">
                    <a:lumMod val="50000"/>
                  </a:schemeClr>
                </a:solidFill>
                <a:cs typeface="B Koodak Outline" panose="00000400000000000000" pitchFamily="2" charset="-78"/>
              </a:rPr>
              <a:t>اجتهادی بودن</a:t>
            </a:r>
            <a:endParaRPr lang="en-US" sz="3600" b="1" dirty="0">
              <a:solidFill>
                <a:schemeClr val="accent1">
                  <a:lumMod val="50000"/>
                </a:schemeClr>
              </a:solidFill>
              <a:cs typeface="B Koodak Outline" panose="000004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1565334" y="1733267"/>
            <a:ext cx="7138964" cy="5287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fa-IR" sz="2200" dirty="0">
                <a:cs typeface="B Mitra" panose="00000400000000000000" pitchFamily="2" charset="-78"/>
              </a:rPr>
              <a:t>موضوع شناسی کاری اجتهادی است و  نوع اجتهاد هر موضوعی متناسب با خودش است و افراد، ابزار و روش مخصوص به خود را می­خواهد.  برخی از مراجع عظام تقلید به آن تصریح کرده اند: </a:t>
            </a:r>
            <a:endParaRPr lang="en-US" sz="2200" dirty="0">
              <a:cs typeface="B Mitra" panose="00000400000000000000" pitchFamily="2" charset="-78"/>
            </a:endParaRPr>
          </a:p>
          <a:p>
            <a:pPr marL="0" indent="0" algn="just" rtl="1">
              <a:buNone/>
            </a:pPr>
            <a:r>
              <a:rPr lang="fa-IR" sz="2200" dirty="0">
                <a:cs typeface="B Mitra" panose="00000400000000000000" pitchFamily="2" charset="-78"/>
              </a:rPr>
              <a:t>«کار شما طوری باید باشد که به لبه حکم برسد ... وقتی به لبه حکم رسید هم دست خود شما باز است در حکم فهمیدن و ابلاغ حکم و هم یاور خوبی بودید برای آن مجتهد که بتواند خوب استنباط بکند این آنچنان نیست که بگوییم نتیجه تابع اخص مقدمتین است مجموع اجتهاد و تقلید بشود تقلید بلکه محققانه به او ارائه کنید که مجموع دو تا اجتهاد بشود اجتهاد و اگر حرف غیر محققانه بزنید و فقط فتوا را بگویید این مجموع اجتهاد و تقلید می شود تقلید، مشکل آن فقیه را هم در نظر بگیرید. طرزی محققانه ارائه کنید که او هم موضوع را محققانه بفهمد نه مقلدانه اگر موضوع را او مقلدانه فهمید چون مجموع اجتهاد و تقلید می شود تقلید بنابراین مشکل او همچنان باقی است. شما طرزی تحقیق کنید که او باور کند که از نظر علمی که مجموع این دو تا اجتهاد بشود اجتهاد نه اینکه مجموع اجتهاد و تقلید بشود تقلید.» آیت الله جوادی آملی </a:t>
            </a:r>
            <a:endParaRPr lang="en-US" sz="2200" dirty="0">
              <a:cs typeface="B Mitra" panose="00000400000000000000" pitchFamily="2" charset="-78"/>
            </a:endParaRPr>
          </a:p>
          <a:p>
            <a:pPr marL="0" indent="0" algn="just" rtl="1">
              <a:buNone/>
            </a:pPr>
            <a:endParaRPr lang="fa-IR" sz="2200" dirty="0">
              <a:cs typeface="B Mitra" panose="00000400000000000000" pitchFamily="2" charset="-78"/>
            </a:endParaRPr>
          </a:p>
        </p:txBody>
      </p:sp>
      <p:sp>
        <p:nvSpPr>
          <p:cNvPr id="13" name="Rectangle 12"/>
          <p:cNvSpPr/>
          <p:nvPr/>
        </p:nvSpPr>
        <p:spPr>
          <a:xfrm>
            <a:off x="218664" y="6227802"/>
            <a:ext cx="1435008" cy="369332"/>
          </a:xfrm>
          <a:prstGeom prst="rect">
            <a:avLst/>
          </a:prstGeom>
        </p:spPr>
        <p:txBody>
          <a:bodyPr wrap="none">
            <a:spAutoFit/>
          </a:bodyPr>
          <a:lstStyle/>
          <a:p>
            <a:r>
              <a:rPr lang="fa-IR" dirty="0" smtClean="0"/>
              <a:t>درس اول: کلیات</a:t>
            </a:r>
            <a:endParaRPr lang="fa-IR" dirty="0"/>
          </a:p>
        </p:txBody>
      </p:sp>
    </p:spTree>
    <p:extLst>
      <p:ext uri="{BB962C8B-B14F-4D97-AF65-F5344CB8AC3E}">
        <p14:creationId xmlns:p14="http://schemas.microsoft.com/office/powerpoint/2010/main" val="3850159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224307"/>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85</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44" y="5154894"/>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657600" y="685800"/>
            <a:ext cx="5029200" cy="731838"/>
          </a:xfrm>
        </p:spPr>
        <p:txBody>
          <a:bodyPr>
            <a:normAutofit/>
          </a:bodyPr>
          <a:lstStyle/>
          <a:p>
            <a:pPr rtl="1"/>
            <a:r>
              <a:rPr lang="fa-IR" sz="3600" b="1" smtClean="0">
                <a:cs typeface="B Jadid" panose="00000700000000000000" pitchFamily="2" charset="-78"/>
              </a:rPr>
              <a:t>سئوالات </a:t>
            </a:r>
            <a:r>
              <a:rPr lang="fa-IR" sz="3600" b="1" dirty="0" smtClean="0">
                <a:cs typeface="B Jadid" panose="00000700000000000000" pitchFamily="2" charset="-78"/>
              </a:rPr>
              <a:t>کارگاهی</a:t>
            </a:r>
            <a:endParaRPr lang="en-US" sz="3600" b="1" dirty="0">
              <a:cs typeface="B Jadid" panose="00000700000000000000" pitchFamily="2" charset="-78"/>
            </a:endParaRPr>
          </a:p>
        </p:txBody>
      </p:sp>
      <p:sp>
        <p:nvSpPr>
          <p:cNvPr id="3" name="Content Placeholder 2"/>
          <p:cNvSpPr>
            <a:spLocks noGrp="1"/>
          </p:cNvSpPr>
          <p:nvPr>
            <p:ph idx="1"/>
          </p:nvPr>
        </p:nvSpPr>
        <p:spPr>
          <a:xfrm>
            <a:off x="2514600" y="2362200"/>
            <a:ext cx="6172200" cy="3763963"/>
          </a:xfrm>
        </p:spPr>
        <p:txBody>
          <a:bodyPr/>
          <a:lstStyle/>
          <a:p>
            <a:pPr marL="0" lvl="0" indent="0" algn="r" rtl="1">
              <a:buNone/>
            </a:pPr>
            <a:r>
              <a:rPr lang="fa-IR" b="1" dirty="0"/>
              <a:t> </a:t>
            </a:r>
            <a:endParaRPr lang="fa-IR" dirty="0"/>
          </a:p>
        </p:txBody>
      </p:sp>
      <p:sp>
        <p:nvSpPr>
          <p:cNvPr id="8" name="Rectangle 7"/>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9" name="Content Placeholder 2"/>
          <p:cNvSpPr txBox="1">
            <a:spLocks/>
          </p:cNvSpPr>
          <p:nvPr/>
        </p:nvSpPr>
        <p:spPr>
          <a:xfrm>
            <a:off x="1635066" y="1905000"/>
            <a:ext cx="7051734" cy="4648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rtl="1"/>
            <a:endParaRPr lang="fa-IR" dirty="0"/>
          </a:p>
        </p:txBody>
      </p:sp>
      <p:sp>
        <p:nvSpPr>
          <p:cNvPr id="12" name="Content Placeholder 2"/>
          <p:cNvSpPr txBox="1">
            <a:spLocks/>
          </p:cNvSpPr>
          <p:nvPr/>
        </p:nvSpPr>
        <p:spPr>
          <a:xfrm>
            <a:off x="2017750" y="2145511"/>
            <a:ext cx="6096000" cy="4297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rtl="1">
              <a:buFont typeface="+mj-lt"/>
              <a:buAutoNum type="arabicPeriod"/>
            </a:pPr>
            <a:r>
              <a:rPr lang="fa-IR" dirty="0" smtClean="0">
                <a:cs typeface="B Mitra" panose="00000400000000000000" pitchFamily="2" charset="-78"/>
              </a:rPr>
              <a:t>آیا روشهای پیمایشی که در پژوهشهای علوم مربوط به علوم اجتماعی و ... برای موضوع شناسی مشروعیت دارد؟ چرا </a:t>
            </a:r>
          </a:p>
          <a:p>
            <a:pPr marL="514350" indent="-514350" algn="just" rtl="1">
              <a:buFont typeface="+mj-lt"/>
              <a:buAutoNum type="arabicPeriod"/>
            </a:pPr>
            <a:r>
              <a:rPr lang="fa-IR" dirty="0" smtClean="0">
                <a:cs typeface="B Mitra" panose="00000400000000000000" pitchFamily="2" charset="-78"/>
              </a:rPr>
              <a:t>اگر دارد در چه موضوعات و مواردی؟</a:t>
            </a:r>
          </a:p>
          <a:p>
            <a:pPr marL="514350" indent="-514350" algn="just" rtl="1">
              <a:buFont typeface="+mj-lt"/>
              <a:buAutoNum type="arabicPeriod"/>
            </a:pPr>
            <a:r>
              <a:rPr lang="fa-IR" dirty="0" smtClean="0">
                <a:cs typeface="B Mitra" panose="00000400000000000000" pitchFamily="2" charset="-78"/>
              </a:rPr>
              <a:t>اگر ندارد چگونه می توان آنها را برای موضوع شناسی بومی سازی کرد؟  </a:t>
            </a:r>
            <a:endParaRPr lang="fa-IR" dirty="0">
              <a:cs typeface="B Mitra" panose="00000400000000000000" pitchFamily="2" charset="-78"/>
            </a:endParaRPr>
          </a:p>
        </p:txBody>
      </p:sp>
      <p:sp>
        <p:nvSpPr>
          <p:cNvPr id="13" name="Rectangle 12"/>
          <p:cNvSpPr/>
          <p:nvPr/>
        </p:nvSpPr>
        <p:spPr>
          <a:xfrm>
            <a:off x="218664" y="6227802"/>
            <a:ext cx="1505540" cy="369332"/>
          </a:xfrm>
          <a:prstGeom prst="rect">
            <a:avLst/>
          </a:prstGeom>
        </p:spPr>
        <p:txBody>
          <a:bodyPr wrap="none">
            <a:spAutoFit/>
          </a:bodyPr>
          <a:lstStyle/>
          <a:p>
            <a:r>
              <a:rPr lang="fa-IR" dirty="0" smtClean="0"/>
              <a:t>سئوالات کارگاهی</a:t>
            </a:r>
            <a:endParaRPr lang="fa-IR" dirty="0"/>
          </a:p>
        </p:txBody>
      </p:sp>
    </p:spTree>
    <p:extLst>
      <p:ext uri="{BB962C8B-B14F-4D97-AF65-F5344CB8AC3E}">
        <p14:creationId xmlns:p14="http://schemas.microsoft.com/office/powerpoint/2010/main" val="3974239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nodePh="1">
                                  <p:stCondLst>
                                    <p:cond delay="0"/>
                                  </p:stCondLst>
                                  <p:endCondLst>
                                    <p:cond evt="begin" delay="0">
                                      <p:tn val="25"/>
                                    </p:cond>
                                  </p:end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p:cTn id="27"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jpg"/>
          <p:cNvPicPr>
            <a:picLocks noChangeAspect="1"/>
          </p:cNvPicPr>
          <p:nvPr/>
        </p:nvPicPr>
        <p:blipFill>
          <a:blip r:embed="rId2" cstate="print"/>
          <a:stretch>
            <a:fillRect/>
          </a:stretch>
        </p:blipFill>
        <p:spPr>
          <a:xfrm>
            <a:off x="0" y="0"/>
            <a:ext cx="9144000" cy="6858000"/>
          </a:xfrm>
          <a:prstGeom prst="rect">
            <a:avLst/>
          </a:prstGeom>
        </p:spPr>
      </p:pic>
      <p:sp>
        <p:nvSpPr>
          <p:cNvPr id="10" name="Flowchart: Delay 9"/>
          <p:cNvSpPr/>
          <p:nvPr/>
        </p:nvSpPr>
        <p:spPr>
          <a:xfrm>
            <a:off x="152400" y="1429034"/>
            <a:ext cx="533400" cy="609600"/>
          </a:xfrm>
          <a:prstGeom prst="flowChartDelay">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9</a:t>
            </a:r>
            <a:endParaRPr 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85" y="5209095"/>
            <a:ext cx="1182628" cy="97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705100" y="856309"/>
            <a:ext cx="5867400" cy="838200"/>
          </a:xfrm>
        </p:spPr>
        <p:txBody>
          <a:bodyPr>
            <a:normAutofit fontScale="90000"/>
          </a:bodyPr>
          <a:lstStyle/>
          <a:p>
            <a:pPr rtl="1"/>
            <a:r>
              <a:rPr lang="fa-IR" b="1" dirty="0" smtClean="0">
                <a:ln w="22225">
                  <a:solidFill>
                    <a:schemeClr val="accent2"/>
                  </a:solidFill>
                  <a:prstDash val="solid"/>
                </a:ln>
                <a:solidFill>
                  <a:srgbClr val="92D050"/>
                </a:solidFill>
              </a:rPr>
              <a:t>اهمیت و ضرورت موضوع شناسی</a:t>
            </a:r>
            <a:r>
              <a:rPr lang="fa-IR" dirty="0" smtClean="0"/>
              <a:t/>
            </a:r>
            <a:br>
              <a:rPr lang="fa-IR" dirty="0" smtClean="0"/>
            </a:br>
            <a:r>
              <a:rPr lang="fa-IR" sz="3600" dirty="0" smtClean="0"/>
              <a:t>مسئولان محترم حوزه/اعرافی</a:t>
            </a:r>
            <a:endParaRPr lang="en-US" sz="3600" dirty="0"/>
          </a:p>
        </p:txBody>
      </p:sp>
      <p:sp>
        <p:nvSpPr>
          <p:cNvPr id="3" name="Content Placeholder 2"/>
          <p:cNvSpPr>
            <a:spLocks noGrp="1"/>
          </p:cNvSpPr>
          <p:nvPr>
            <p:ph idx="1"/>
          </p:nvPr>
        </p:nvSpPr>
        <p:spPr>
          <a:xfrm>
            <a:off x="1637682" y="2038634"/>
            <a:ext cx="7049118" cy="4362166"/>
          </a:xfrm>
        </p:spPr>
        <p:txBody>
          <a:bodyPr>
            <a:normAutofit fontScale="70000" lnSpcReduction="20000"/>
          </a:bodyPr>
          <a:lstStyle/>
          <a:p>
            <a:pPr algn="just" rtl="1"/>
            <a:r>
              <a:rPr lang="fa-IR" b="1" dirty="0" smtClean="0">
                <a:cs typeface="B Nazanin" panose="00000400000000000000" pitchFamily="2" charset="-78"/>
              </a:rPr>
              <a:t>ضرورت </a:t>
            </a:r>
            <a:r>
              <a:rPr lang="fa-IR" b="1" dirty="0">
                <a:cs typeface="B Nazanin" panose="00000400000000000000" pitchFamily="2" charset="-78"/>
              </a:rPr>
              <a:t>این کار و اهمیتش روشن است، و اینکه کار هم از هویت و ذات حوزوی برخوردار است و در بدنه و ذات حوزه باید این کار نفوذ و حضور داشته باشد این هم روشن است، </a:t>
            </a:r>
            <a:endParaRPr lang="fa-IR" b="1" dirty="0" smtClean="0">
              <a:cs typeface="B Nazanin" panose="00000400000000000000" pitchFamily="2" charset="-78"/>
            </a:endParaRPr>
          </a:p>
          <a:p>
            <a:pPr algn="just" rtl="1"/>
            <a:r>
              <a:rPr lang="fa-IR" b="1" dirty="0" smtClean="0">
                <a:cs typeface="B Nazanin" panose="00000400000000000000" pitchFamily="2" charset="-78"/>
              </a:rPr>
              <a:t> </a:t>
            </a:r>
            <a:r>
              <a:rPr lang="fa-IR" b="1" dirty="0">
                <a:cs typeface="B Nazanin" panose="00000400000000000000" pitchFamily="2" charset="-78"/>
              </a:rPr>
              <a:t>این هم روشن است که یکی از نقاط تماس و تلاقی حوزه و دانشگاه، یا به عبارت دیگر از نقاط مهم تلاقی معارف دینی و الهی و فقه و علوم و دانش های بشری قلمرو موضوع شناسیست، اینهم روشن </a:t>
            </a:r>
            <a:r>
              <a:rPr lang="fa-IR" b="1" dirty="0" smtClean="0">
                <a:cs typeface="B Nazanin" panose="00000400000000000000" pitchFamily="2" charset="-78"/>
              </a:rPr>
              <a:t>است</a:t>
            </a:r>
          </a:p>
          <a:p>
            <a:pPr algn="just" rtl="1"/>
            <a:r>
              <a:rPr lang="fa-IR" b="1" dirty="0">
                <a:cs typeface="B Nazanin" panose="00000400000000000000" pitchFamily="2" charset="-78"/>
              </a:rPr>
              <a:t>و ارزش کار تا حد فهم من ارزش بالاییست </a:t>
            </a:r>
            <a:endParaRPr lang="fa-IR" b="1" dirty="0" smtClean="0">
              <a:cs typeface="B Nazanin" panose="00000400000000000000" pitchFamily="2" charset="-78"/>
            </a:endParaRPr>
          </a:p>
          <a:p>
            <a:pPr algn="just" rtl="1"/>
            <a:r>
              <a:rPr lang="fa-IR" b="1" dirty="0">
                <a:cs typeface="B Nazanin" panose="00000400000000000000" pitchFamily="2" charset="-78"/>
              </a:rPr>
              <a:t>تحول اجتهاد در گذر تاریخ از کانال ها و مجاری عبور کرده و خواهد کرد که مهم ترینش تحول از قبل تحول در موضوعات است و پیدایش موضوعات نوین و نو پدید است</a:t>
            </a:r>
            <a:r>
              <a:rPr lang="fa-IR" b="1" dirty="0" smtClean="0">
                <a:cs typeface="B Nazanin" panose="00000400000000000000" pitchFamily="2" charset="-78"/>
              </a:rPr>
              <a:t>.</a:t>
            </a:r>
          </a:p>
          <a:p>
            <a:pPr algn="just" rtl="1"/>
            <a:r>
              <a:rPr lang="fa-IR" b="1" dirty="0">
                <a:cs typeface="B Nazanin" panose="00000400000000000000" pitchFamily="2" charset="-78"/>
              </a:rPr>
              <a:t>یکی از مهمترین </a:t>
            </a:r>
            <a:r>
              <a:rPr lang="fa-IR" b="1" dirty="0" smtClean="0">
                <a:cs typeface="B Nazanin" panose="00000400000000000000" pitchFamily="2" charset="-78"/>
              </a:rPr>
              <a:t>مؤلفه </a:t>
            </a:r>
            <a:r>
              <a:rPr lang="fa-IR" b="1" dirty="0">
                <a:cs typeface="B Nazanin" panose="00000400000000000000" pitchFamily="2" charset="-78"/>
              </a:rPr>
              <a:t>های تحول و پویایی فقه ما همان تحولات موضوعیست، و حتی در مولفه های دیگر خود این اثر میگذارد، بنابراین موضوع یابی و موضوع شناسی راز اصلی و مهم ترین راز رشد و تحول فقه ماست</a:t>
            </a:r>
            <a:r>
              <a:rPr lang="fa-IR" b="1" dirty="0" smtClean="0">
                <a:cs typeface="B Nazanin" panose="00000400000000000000" pitchFamily="2" charset="-78"/>
              </a:rPr>
              <a:t>.</a:t>
            </a:r>
          </a:p>
        </p:txBody>
      </p:sp>
      <p:sp>
        <p:nvSpPr>
          <p:cNvPr id="7" name="Rectangle 6"/>
          <p:cNvSpPr/>
          <p:nvPr/>
        </p:nvSpPr>
        <p:spPr>
          <a:xfrm>
            <a:off x="1136211" y="543468"/>
            <a:ext cx="997389" cy="646331"/>
          </a:xfrm>
          <a:prstGeom prst="rect">
            <a:avLst/>
          </a:prstGeom>
        </p:spPr>
        <p:txBody>
          <a:bodyPr wrap="none">
            <a:spAutoFit/>
          </a:bodyPr>
          <a:lstStyle/>
          <a:p>
            <a:pPr algn="ctr"/>
            <a:r>
              <a:rPr lang="fa-IR" dirty="0">
                <a:solidFill>
                  <a:srgbClr val="FFFF00"/>
                </a:solidFill>
                <a:latin typeface="2  Mitra"/>
                <a:cs typeface="B Esfehan" panose="00000700000000000000" pitchFamily="2" charset="-78"/>
              </a:rPr>
              <a:t>لّ</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ِيَتَفَقَّهُواْ </a:t>
            </a:r>
            <a:endPar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a:p>
            <a:pPr algn="ctr"/>
            <a:r>
              <a:rPr lang="fa-IR" dirty="0" smtClean="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فِي </a:t>
            </a:r>
            <a:r>
              <a:rPr lang="fa-IR"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rPr>
              <a:t>الدِّينِ </a:t>
            </a:r>
            <a:endParaRPr lang="en-US" dirty="0">
              <a:ln w="0"/>
              <a:solidFill>
                <a:srgbClr val="FFFF00"/>
              </a:solidFill>
              <a:effectLst>
                <a:outerShdw blurRad="38100" dist="19050" dir="2700000" algn="tl" rotWithShape="0">
                  <a:schemeClr val="dk1">
                    <a:alpha val="40000"/>
                  </a:schemeClr>
                </a:outerShdw>
              </a:effectLst>
              <a:latin typeface="2  Mitra"/>
              <a:cs typeface="B Esfehan" panose="00000700000000000000" pitchFamily="2" charset="-78"/>
            </a:endParaRPr>
          </a:p>
        </p:txBody>
      </p:sp>
      <p:sp>
        <p:nvSpPr>
          <p:cNvPr id="8" name="Rectangle 7"/>
          <p:cNvSpPr/>
          <p:nvPr/>
        </p:nvSpPr>
        <p:spPr>
          <a:xfrm>
            <a:off x="284079" y="6214228"/>
            <a:ext cx="1069524" cy="369332"/>
          </a:xfrm>
          <a:prstGeom prst="rect">
            <a:avLst/>
          </a:prstGeom>
        </p:spPr>
        <p:txBody>
          <a:bodyPr wrap="none">
            <a:spAutoFit/>
          </a:bodyPr>
          <a:lstStyle/>
          <a:p>
            <a:r>
              <a:rPr lang="fa-IR" dirty="0" smtClean="0"/>
              <a:t>اهمیت و ...</a:t>
            </a:r>
            <a:endParaRPr lang="fa-IR" dirty="0"/>
          </a:p>
        </p:txBody>
      </p:sp>
    </p:spTree>
    <p:extLst>
      <p:ext uri="{BB962C8B-B14F-4D97-AF65-F5344CB8AC3E}">
        <p14:creationId xmlns:p14="http://schemas.microsoft.com/office/powerpoint/2010/main" val="1897511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p:cTn id="5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p:cTn id="6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1442</TotalTime>
  <Words>9678</Words>
  <Application>Microsoft Office PowerPoint</Application>
  <PresentationFormat>On-screen Show (4:3)</PresentationFormat>
  <Paragraphs>895</Paragraphs>
  <Slides>85</Slides>
  <Notes>1</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85</vt:i4>
      </vt:variant>
    </vt:vector>
  </HeadingPairs>
  <TitlesOfParts>
    <vt:vector size="108" baseType="lpstr">
      <vt:lpstr>2  Mitra</vt:lpstr>
      <vt:lpstr>2  Zar</vt:lpstr>
      <vt:lpstr>Arial</vt:lpstr>
      <vt:lpstr>B Compset</vt:lpstr>
      <vt:lpstr>B Elham</vt:lpstr>
      <vt:lpstr>B Esfehan</vt:lpstr>
      <vt:lpstr>B Farnaz</vt:lpstr>
      <vt:lpstr>B Homa</vt:lpstr>
      <vt:lpstr>B Jadid</vt:lpstr>
      <vt:lpstr>B Karim</vt:lpstr>
      <vt:lpstr>B Koodak</vt:lpstr>
      <vt:lpstr>B Koodak Outline</vt:lpstr>
      <vt:lpstr>B Majid Shadow</vt:lpstr>
      <vt:lpstr>B Mitra</vt:lpstr>
      <vt:lpstr>B Nazanin</vt:lpstr>
      <vt:lpstr>B Titr</vt:lpstr>
      <vt:lpstr>B Zar</vt:lpstr>
      <vt:lpstr>Calibri</vt:lpstr>
      <vt:lpstr>Courier New</vt:lpstr>
      <vt:lpstr>Noor_Lotus</vt:lpstr>
      <vt:lpstr>Times New Roman</vt:lpstr>
      <vt:lpstr>Wingdings</vt:lpstr>
      <vt:lpstr>Office Theme</vt:lpstr>
      <vt:lpstr>PowerPoint Presentation</vt:lpstr>
      <vt:lpstr>PowerPoint Presentation</vt:lpstr>
      <vt:lpstr>عنوان کلی درس</vt:lpstr>
      <vt:lpstr>فهرست کلی</vt:lpstr>
      <vt:lpstr>درس اول: کلیات</vt:lpstr>
      <vt:lpstr>به جای مقدمه</vt:lpstr>
      <vt:lpstr>اهمیت و ضرورت موضوع شناسی مقام معظم رهبری</vt:lpstr>
      <vt:lpstr>اهمیت و ضرورت موضوع شناسی فقهای عظام</vt:lpstr>
      <vt:lpstr>اهمیت و ضرورت موضوع شناسی مسئولان محترم حوزه/اعرافی</vt:lpstr>
      <vt:lpstr>اهداف موضوع شناسی</vt:lpstr>
      <vt:lpstr>تاریخچه موضوع شناسی</vt:lpstr>
      <vt:lpstr>پیشینه مبانی موضوع شناسی</vt:lpstr>
      <vt:lpstr>فوائد تبیین مبانی و روشها</vt:lpstr>
      <vt:lpstr>سئوال کارگاهی:</vt:lpstr>
      <vt:lpstr>درس دوم: مفاهیم و تعاریف</vt:lpstr>
      <vt:lpstr>مبانی</vt:lpstr>
      <vt:lpstr>روشها</vt:lpstr>
      <vt:lpstr>شناخت</vt:lpstr>
      <vt:lpstr>موضوع حکم فقهی</vt:lpstr>
      <vt:lpstr>حکم شرعی و مراحل آن</vt:lpstr>
      <vt:lpstr>انواع حکم شرعی</vt:lpstr>
      <vt:lpstr>ویژگیهای حکم</vt:lpstr>
      <vt:lpstr>تجزیه یک مسئله شرعی</vt:lpstr>
      <vt:lpstr>سئوال کارگاهی:</vt:lpstr>
      <vt:lpstr>درس سوم: تقسیمات موضوع</vt:lpstr>
      <vt:lpstr>ضرورت تقسیم موضوعات</vt:lpstr>
      <vt:lpstr>به لحاظ ارتباط با شارع مقدس</vt:lpstr>
      <vt:lpstr>به لحاظ ارتباط با دستگاه فقاهت</vt:lpstr>
      <vt:lpstr>به لحاظ ارتباط با مکلفان (مسئولان)</vt:lpstr>
      <vt:lpstr>به لحاظ ارتباط با مکلفان (مردم)</vt:lpstr>
      <vt:lpstr>به لحاظ ارتباط با سایر علوم 1</vt:lpstr>
      <vt:lpstr>به لحاظ ارتباط با سایر علوم 2</vt:lpstr>
      <vt:lpstr>به لحاظ ارتباط با سایر علوم 3</vt:lpstr>
      <vt:lpstr>به لحاظ جنس و ماهیت 1</vt:lpstr>
      <vt:lpstr>به لحاظ جنس و ماهیت 2</vt:lpstr>
      <vt:lpstr>سئوال کارگاهی:</vt:lpstr>
      <vt:lpstr>درس چهارم: انواع و مراحل موضوع شناسی</vt:lpstr>
      <vt:lpstr>پیش نیازها و موانع</vt:lpstr>
      <vt:lpstr>انواع موضوع شناسی</vt:lpstr>
      <vt:lpstr>تفاوت دو نوع موضوع شناسی</vt:lpstr>
      <vt:lpstr>مراحل موضوع شناسی</vt:lpstr>
      <vt:lpstr>PowerPoint Presentation</vt:lpstr>
      <vt:lpstr>1- شناخت عنوان موضوع</vt:lpstr>
      <vt:lpstr>2- شناخت نوع موضوع</vt:lpstr>
      <vt:lpstr>3- شناخت موقعیت موضوع</vt:lpstr>
      <vt:lpstr>4- شناخت مفهوم موضوع</vt:lpstr>
      <vt:lpstr>6- شناخت گونه­های موضوع</vt:lpstr>
      <vt:lpstr>سئوال کارگاهی:</vt:lpstr>
      <vt:lpstr>درس پنجم: علل و عوامل تغییر و تبدیل موضوعات </vt:lpstr>
      <vt:lpstr>تحول­پذیری موضوعات</vt:lpstr>
      <vt:lpstr>موضوعات ثابت و متغیر</vt:lpstr>
      <vt:lpstr>علل و عوامل تغییر موضوعات</vt:lpstr>
      <vt:lpstr>انواع علل تغییر موضوعات</vt:lpstr>
      <vt:lpstr>تغییر قصد و وصف</vt:lpstr>
      <vt:lpstr>تغییر کمیت و کیفیت</vt:lpstr>
      <vt:lpstr>تغییر زمان و مکان</vt:lpstr>
      <vt:lpstr>تغییر کاربرد موضوع</vt:lpstr>
      <vt:lpstr>استحاله، انقلاب، امتزاج</vt:lpstr>
      <vt:lpstr>تغییر اختیاری موضوع</vt:lpstr>
      <vt:lpstr>سئوال کارگاهی:</vt:lpstr>
      <vt:lpstr>درس ششم:  دستگاه فقاهت و فقه موضوع شناسی</vt:lpstr>
      <vt:lpstr>قلمرو فقه و دستگاه فقاهت</vt:lpstr>
      <vt:lpstr>متصدیان و مراجع تشخیص</vt:lpstr>
      <vt:lpstr>فقه موضوع شناسی</vt:lpstr>
      <vt:lpstr>PowerPoint Presentation</vt:lpstr>
      <vt:lpstr>1- تشخیص دقیق عنوان ...</vt:lpstr>
      <vt:lpstr>2- مرجع تشخیص نوع موضوع</vt:lpstr>
      <vt:lpstr>3- مرجع شناخت موقعیت موضوع</vt:lpstr>
      <vt:lpstr>4و5- مرجع شناخت مفهوم</vt:lpstr>
      <vt:lpstr>6- مرجع تشخیص گونه ها</vt:lpstr>
      <vt:lpstr>6- مرجع تشخیص مصداق</vt:lpstr>
      <vt:lpstr>سئوال کارگاهی:</vt:lpstr>
      <vt:lpstr>درس هفتم: بایسته های پژوهشهای موضوع شناسانه </vt:lpstr>
      <vt:lpstr> موضوع شناسی در دستگاه فقاهت</vt:lpstr>
      <vt:lpstr>اطمینان بخش بودن 1</vt:lpstr>
      <vt:lpstr>اطمینان بخش بودن 2</vt:lpstr>
      <vt:lpstr>اطمینان بخش بودن 3</vt:lpstr>
      <vt:lpstr>تنوع و بینا رشته ای1</vt:lpstr>
      <vt:lpstr>تنوع و بینا رشته ای2</vt:lpstr>
      <vt:lpstr>پیچیدگی و ناهمواری 1</vt:lpstr>
      <vt:lpstr>پیچیدگی و ناهمواری 2</vt:lpstr>
      <vt:lpstr>مشروعیت منابع و روش</vt:lpstr>
      <vt:lpstr>موضوع محوری</vt:lpstr>
      <vt:lpstr>اجتهادی بودن</vt:lpstr>
      <vt:lpstr>سئوالات کارگاهی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KH_BPQ</dc:creator>
  <cp:lastModifiedBy>محمد چزگی</cp:lastModifiedBy>
  <cp:revision>186</cp:revision>
  <dcterms:created xsi:type="dcterms:W3CDTF">2006-08-16T00:00:00Z</dcterms:created>
  <dcterms:modified xsi:type="dcterms:W3CDTF">2017-02-06T06:21:16Z</dcterms:modified>
</cp:coreProperties>
</file>